
<file path=[Content_Types].xml><?xml version="1.0" encoding="utf-8"?>
<Types xmlns="http://schemas.openxmlformats.org/package/2006/content-types">
  <Default Extension="avi" ContentType="video/x-msvideo"/>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18"/>
  </p:notesMasterIdLst>
  <p:sldIdLst>
    <p:sldId id="257" r:id="rId2"/>
    <p:sldId id="258" r:id="rId3"/>
    <p:sldId id="703" r:id="rId4"/>
    <p:sldId id="325" r:id="rId5"/>
    <p:sldId id="758" r:id="rId6"/>
    <p:sldId id="754" r:id="rId7"/>
    <p:sldId id="736" r:id="rId8"/>
    <p:sldId id="725" r:id="rId9"/>
    <p:sldId id="744" r:id="rId10"/>
    <p:sldId id="737" r:id="rId11"/>
    <p:sldId id="746" r:id="rId12"/>
    <p:sldId id="751" r:id="rId13"/>
    <p:sldId id="756" r:id="rId14"/>
    <p:sldId id="738" r:id="rId15"/>
    <p:sldId id="753" r:id="rId16"/>
    <p:sldId id="326" r:id="rId17"/>
  </p:sldIdLst>
  <p:sldSz cx="12192000" cy="6858000"/>
  <p:notesSz cx="6858000" cy="9144000"/>
  <p:custDataLst>
    <p:tags r:id="rId1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825"/>
    <a:srgbClr val="70AD47"/>
    <a:srgbClr val="ED7D31"/>
    <a:srgbClr val="44546A"/>
    <a:srgbClr val="FFFFFF"/>
    <a:srgbClr val="00501F"/>
    <a:srgbClr val="007339"/>
    <a:srgbClr val="014723"/>
    <a:srgbClr val="4A6240"/>
    <a:srgbClr val="1783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35" autoAdjust="0"/>
    <p:restoredTop sz="78901" autoAdjust="0"/>
  </p:normalViewPr>
  <p:slideViewPr>
    <p:cSldViewPr snapToGrid="0">
      <p:cViewPr varScale="1">
        <p:scale>
          <a:sx n="67" d="100"/>
          <a:sy n="67" d="100"/>
        </p:scale>
        <p:origin x="125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zh-CN" altLang="en-US"/>
              <a:t>跨领域数据集分布</a:t>
            </a:r>
            <a:endParaRPr lang="zh-CN"/>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训练集</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Sheet1!$A$2:$A$3</c:f>
              <c:strCache>
                <c:ptCount val="2"/>
                <c:pt idx="0">
                  <c:v>左心房数据</c:v>
                </c:pt>
                <c:pt idx="1">
                  <c:v>皮肤病数据</c:v>
                </c:pt>
              </c:strCache>
            </c:strRef>
          </c:cat>
          <c:val>
            <c:numRef>
              <c:f>Sheet1!$B$2:$B$3</c:f>
              <c:numCache>
                <c:formatCode>General</c:formatCode>
                <c:ptCount val="2"/>
                <c:pt idx="0">
                  <c:v>2000</c:v>
                </c:pt>
                <c:pt idx="1">
                  <c:v>2000</c:v>
                </c:pt>
              </c:numCache>
            </c:numRef>
          </c:val>
          <c:extLst>
            <c:ext xmlns:c16="http://schemas.microsoft.com/office/drawing/2014/chart" uri="{C3380CC4-5D6E-409C-BE32-E72D297353CC}">
              <c16:uniqueId val="{00000000-C521-4430-8572-50850A8E9D65}"/>
            </c:ext>
          </c:extLst>
        </c:ser>
        <c:ser>
          <c:idx val="1"/>
          <c:order val="1"/>
          <c:tx>
            <c:strRef>
              <c:f>Sheet1!$C$1</c:f>
              <c:strCache>
                <c:ptCount val="1"/>
                <c:pt idx="0">
                  <c:v>验证集</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Sheet1!$A$2:$A$3</c:f>
              <c:strCache>
                <c:ptCount val="2"/>
                <c:pt idx="0">
                  <c:v>左心房数据</c:v>
                </c:pt>
                <c:pt idx="1">
                  <c:v>皮肤病数据</c:v>
                </c:pt>
              </c:strCache>
            </c:strRef>
          </c:cat>
          <c:val>
            <c:numRef>
              <c:f>Sheet1!$C$2:$C$3</c:f>
              <c:numCache>
                <c:formatCode>General</c:formatCode>
                <c:ptCount val="2"/>
                <c:pt idx="0">
                  <c:v>150</c:v>
                </c:pt>
                <c:pt idx="1">
                  <c:v>150</c:v>
                </c:pt>
              </c:numCache>
            </c:numRef>
          </c:val>
          <c:extLst>
            <c:ext xmlns:c16="http://schemas.microsoft.com/office/drawing/2014/chart" uri="{C3380CC4-5D6E-409C-BE32-E72D297353CC}">
              <c16:uniqueId val="{00000001-C521-4430-8572-50850A8E9D65}"/>
            </c:ext>
          </c:extLst>
        </c:ser>
        <c:dLbls>
          <c:showLegendKey val="0"/>
          <c:showVal val="0"/>
          <c:showCatName val="0"/>
          <c:showSerName val="0"/>
          <c:showPercent val="0"/>
          <c:showBubbleSize val="0"/>
        </c:dLbls>
        <c:gapWidth val="100"/>
        <c:overlap val="-24"/>
        <c:axId val="1866986431"/>
        <c:axId val="1866987263"/>
      </c:barChart>
      <c:catAx>
        <c:axId val="1866986431"/>
        <c:scaling>
          <c:orientation val="minMax"/>
        </c:scaling>
        <c:delete val="0"/>
        <c:axPos val="b"/>
        <c:title>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zh-CN" altLang="en-US" sz="1100" dirty="0"/>
                  <a:t>采样领域</a:t>
                </a:r>
              </a:p>
            </c:rich>
          </c:tx>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866987263"/>
        <c:crosses val="autoZero"/>
        <c:auto val="1"/>
        <c:lblAlgn val="ctr"/>
        <c:lblOffset val="100"/>
        <c:noMultiLvlLbl val="0"/>
      </c:catAx>
      <c:valAx>
        <c:axId val="18669872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zh-CN" altLang="en-US" sz="1100" dirty="0"/>
                  <a:t>采样数量</a:t>
                </a:r>
              </a:p>
            </c:rich>
          </c:tx>
          <c:overlay val="0"/>
          <c:spPr>
            <a:noFill/>
            <a:ln>
              <a:noFill/>
            </a:ln>
            <a:effectLst/>
          </c:spPr>
          <c:txPr>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86698643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zh-CN"/>
              <a:t>左心房训练集数据中心分布</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zh-CN"/>
        </a:p>
      </c:txPr>
    </c:title>
    <c:autoTitleDeleted val="0"/>
    <c:plotArea>
      <c:layout/>
      <c:pieChart>
        <c:varyColors val="1"/>
        <c:ser>
          <c:idx val="0"/>
          <c:order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99E4-43F8-AB24-7D241628BC45}"/>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99E4-43F8-AB24-7D241628BC45}"/>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99E4-43F8-AB24-7D241628BC45}"/>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99E4-43F8-AB24-7D241628BC45}"/>
              </c:ext>
            </c:extLst>
          </c:dPt>
          <c:cat>
            <c:strRef>
              <c:f>Sheet1!$F$1:$I$1</c:f>
              <c:strCache>
                <c:ptCount val="4"/>
                <c:pt idx="0">
                  <c:v>C1</c:v>
                </c:pt>
                <c:pt idx="1">
                  <c:v>C2</c:v>
                </c:pt>
                <c:pt idx="2">
                  <c:v>C3</c:v>
                </c:pt>
                <c:pt idx="3">
                  <c:v>C4</c:v>
                </c:pt>
              </c:strCache>
            </c:strRef>
          </c:cat>
          <c:val>
            <c:numRef>
              <c:f>Sheet1!$F$2:$I$2</c:f>
              <c:numCache>
                <c:formatCode>General</c:formatCode>
                <c:ptCount val="4"/>
                <c:pt idx="0">
                  <c:v>500</c:v>
                </c:pt>
                <c:pt idx="1">
                  <c:v>500</c:v>
                </c:pt>
                <c:pt idx="2">
                  <c:v>500</c:v>
                </c:pt>
                <c:pt idx="3">
                  <c:v>500</c:v>
                </c:pt>
              </c:numCache>
            </c:numRef>
          </c:val>
          <c:extLst>
            <c:ext xmlns:c16="http://schemas.microsoft.com/office/drawing/2014/chart" uri="{C3380CC4-5D6E-409C-BE32-E72D297353CC}">
              <c16:uniqueId val="{00000008-99E4-43F8-AB24-7D241628BC45}"/>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1E2E82-15CE-43C1-B87C-D276F6F80FFA}" type="datetimeFigureOut">
              <a:rPr lang="zh-CN" altLang="en-US" smtClean="0"/>
              <a:t>2023/12/04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538594-D5F7-49A2-9AB8-4225AEC5B53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zh-CN" sz="1200" kern="1200" dirty="0">
                <a:solidFill>
                  <a:schemeClr val="tx1"/>
                </a:solidFill>
                <a:effectLst/>
                <a:latin typeface="+mn-lt"/>
                <a:ea typeface="+mn-ea"/>
                <a:cs typeface="+mn-cs"/>
              </a:rPr>
              <a:t>尊敬的评委老师，大家好，我是项目《</a:t>
            </a:r>
            <a:r>
              <a:rPr lang="zh-CN" altLang="en-US" sz="1200" b="1" dirty="0">
                <a:solidFill>
                  <a:schemeClr val="bg1"/>
                </a:solidFill>
                <a:latin typeface="微软雅黑" panose="020B0503020204020204" pitchFamily="34" charset="-122"/>
                <a:ea typeface="微软雅黑" panose="020B0503020204020204" pitchFamily="34" charset="-122"/>
              </a:rPr>
              <a:t>考虑</a:t>
            </a:r>
            <a:r>
              <a:rPr lang="en-US" altLang="zh-CN" sz="1200" b="1" dirty="0">
                <a:solidFill>
                  <a:schemeClr val="bg1"/>
                </a:solidFill>
                <a:latin typeface="微软雅黑" panose="020B0503020204020204" pitchFamily="34" charset="-122"/>
                <a:ea typeface="微软雅黑" panose="020B0503020204020204" pitchFamily="34" charset="-122"/>
              </a:rPr>
              <a:t>AI</a:t>
            </a:r>
            <a:r>
              <a:rPr lang="zh-CN" altLang="en-US" sz="1200" b="1" dirty="0">
                <a:solidFill>
                  <a:schemeClr val="bg1"/>
                </a:solidFill>
                <a:latin typeface="微软雅黑" panose="020B0503020204020204" pitchFamily="34" charset="-122"/>
                <a:ea typeface="微软雅黑" panose="020B0503020204020204" pitchFamily="34" charset="-122"/>
              </a:rPr>
              <a:t>模型鲁棒性及数据隐私保护的医学影像辅助诊断系统</a:t>
            </a:r>
            <a:r>
              <a:rPr lang="zh-CN" altLang="zh-CN" sz="1200" kern="1200" dirty="0">
                <a:solidFill>
                  <a:schemeClr val="tx1"/>
                </a:solidFill>
                <a:effectLst/>
                <a:latin typeface="+mn-lt"/>
                <a:ea typeface="+mn-ea"/>
                <a:cs typeface="+mn-cs"/>
              </a:rPr>
              <a:t>》的项目组</a:t>
            </a:r>
            <a:r>
              <a:rPr lang="zh-CN" altLang="en-US" sz="1200" kern="1200" dirty="0">
                <a:solidFill>
                  <a:schemeClr val="tx1"/>
                </a:solidFill>
                <a:effectLst/>
                <a:latin typeface="+mn-lt"/>
                <a:ea typeface="+mn-ea"/>
                <a:cs typeface="+mn-cs"/>
              </a:rPr>
              <a:t>负责人</a:t>
            </a:r>
            <a:r>
              <a:rPr lang="zh-C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陈佳俊，很荣幸能在这里介绍我们的项目</a:t>
            </a:r>
            <a:endParaRPr lang="en-US" altLang="zh-CN"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10</a:t>
            </a:fld>
            <a:endParaRPr lang="zh-CN" altLang="en-US"/>
          </a:p>
        </p:txBody>
      </p:sp>
    </p:spTree>
    <p:extLst>
      <p:ext uri="{BB962C8B-B14F-4D97-AF65-F5344CB8AC3E}">
        <p14:creationId xmlns:p14="http://schemas.microsoft.com/office/powerpoint/2010/main" val="4208574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我们</a:t>
            </a:r>
            <a:r>
              <a:rPr lang="zh-CN" altLang="en-US" sz="1200" kern="1200" dirty="0">
                <a:solidFill>
                  <a:schemeClr val="tx1"/>
                </a:solidFill>
                <a:effectLst/>
                <a:latin typeface="+mn-lt"/>
                <a:ea typeface="+mn-ea"/>
                <a:cs typeface="+mn-cs"/>
              </a:rPr>
              <a:t>设计了实验来验证我们的方法</a:t>
            </a:r>
            <a:r>
              <a:rPr lang="zh-CN" altLang="zh-CN" sz="1200" kern="1200" dirty="0">
                <a:solidFill>
                  <a:schemeClr val="tx1"/>
                </a:solidFill>
                <a:effectLst/>
                <a:latin typeface="+mn-lt"/>
                <a:ea typeface="+mn-ea"/>
                <a:cs typeface="+mn-cs"/>
              </a:rPr>
              <a:t>。结果表明，我们的</a:t>
            </a:r>
            <a:r>
              <a:rPr lang="zh-CN" altLang="en-US" sz="1200" kern="1200" dirty="0">
                <a:solidFill>
                  <a:schemeClr val="tx1"/>
                </a:solidFill>
                <a:effectLst/>
                <a:latin typeface="+mn-lt"/>
                <a:ea typeface="+mn-ea"/>
                <a:cs typeface="+mn-cs"/>
              </a:rPr>
              <a:t>模型在以</a:t>
            </a:r>
            <a:r>
              <a:rPr lang="en-US" altLang="zh-CN" sz="1200" kern="1200" dirty="0">
                <a:solidFill>
                  <a:schemeClr val="tx1"/>
                </a:solidFill>
                <a:effectLst/>
                <a:latin typeface="+mn-lt"/>
                <a:ea typeface="+mn-ea"/>
                <a:cs typeface="+mn-cs"/>
              </a:rPr>
              <a:t>Dice</a:t>
            </a:r>
            <a:r>
              <a:rPr lang="zh-CN" altLang="en-US" sz="1200" kern="1200" dirty="0">
                <a:solidFill>
                  <a:schemeClr val="tx1"/>
                </a:solidFill>
                <a:effectLst/>
                <a:latin typeface="+mn-lt"/>
                <a:ea typeface="+mn-ea"/>
                <a:cs typeface="+mn-cs"/>
              </a:rPr>
              <a:t>作为评价指标的性能评估上表现优异。</a:t>
            </a:r>
            <a:r>
              <a:rPr lang="en-US" altLang="zh-CN" sz="1200" kern="1200" dirty="0">
                <a:solidFill>
                  <a:schemeClr val="tx1"/>
                </a:solidFill>
                <a:effectLst/>
                <a:latin typeface="+mn-lt"/>
                <a:ea typeface="+mn-ea"/>
                <a:cs typeface="+mn-cs"/>
              </a:rPr>
              <a:t>Ppt</a:t>
            </a:r>
            <a:r>
              <a:rPr lang="zh-CN" altLang="en-US" sz="1200" kern="1200" dirty="0">
                <a:solidFill>
                  <a:schemeClr val="tx1"/>
                </a:solidFill>
                <a:effectLst/>
                <a:latin typeface="+mn-lt"/>
                <a:ea typeface="+mn-ea"/>
                <a:cs typeface="+mn-cs"/>
              </a:rPr>
              <a:t>下半部分是我们模型最终的分割效果。左边是医学影像的真实分割情况，右边是影像进入我们的模型后产生的分割结果，可见两者十分相似，基本能达到医学诊断的要求。我们还可以观察其</a:t>
            </a:r>
            <a:r>
              <a:rPr lang="en-US" altLang="zh-CN" sz="1200" kern="1200" dirty="0">
                <a:solidFill>
                  <a:schemeClr val="tx1"/>
                </a:solidFill>
                <a:effectLst/>
                <a:latin typeface="+mn-lt"/>
                <a:ea typeface="+mn-ea"/>
                <a:cs typeface="+mn-cs"/>
              </a:rPr>
              <a:t>3d</a:t>
            </a:r>
            <a:r>
              <a:rPr lang="zh-CN" altLang="en-US" sz="1200" kern="1200" dirty="0">
                <a:solidFill>
                  <a:schemeClr val="tx1"/>
                </a:solidFill>
                <a:effectLst/>
                <a:latin typeface="+mn-lt"/>
                <a:ea typeface="+mn-ea"/>
                <a:cs typeface="+mn-cs"/>
              </a:rPr>
              <a:t>图像的相似程度。</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11</a:t>
            </a:fld>
            <a:endParaRPr lang="zh-CN" altLang="en-US"/>
          </a:p>
        </p:txBody>
      </p:sp>
    </p:spTree>
    <p:extLst>
      <p:ext uri="{BB962C8B-B14F-4D97-AF65-F5344CB8AC3E}">
        <p14:creationId xmlns:p14="http://schemas.microsoft.com/office/powerpoint/2010/main" val="15116230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00000"/>
                </a:solidFill>
                <a:effectLst/>
                <a:latin typeface="微软雅黑" panose="020B0503020204020204" pitchFamily="34" charset="-122"/>
                <a:ea typeface="微软雅黑" panose="020B0503020204020204" pitchFamily="34" charset="-122"/>
              </a:rPr>
              <a:t>为了验证潜在表征</a:t>
            </a:r>
            <a:r>
              <a:rPr lang="en-US" altLang="zh-CN" b="0" i="0" dirty="0" err="1">
                <a:solidFill>
                  <a:srgbClr val="000000"/>
                </a:solidFill>
                <a:effectLst/>
                <a:latin typeface="微软雅黑" panose="020B0503020204020204" pitchFamily="34" charset="-122"/>
                <a:ea typeface="微软雅黑" panose="020B0503020204020204" pitchFamily="34" charset="-122"/>
              </a:rPr>
              <a:t>zk</a:t>
            </a:r>
            <a:r>
              <a:rPr lang="zh-CN" altLang="en-US" b="0" i="0" dirty="0">
                <a:solidFill>
                  <a:srgbClr val="000000"/>
                </a:solidFill>
                <a:effectLst/>
                <a:latin typeface="微软雅黑" panose="020B0503020204020204" pitchFamily="34" charset="-122"/>
                <a:ea typeface="微软雅黑" panose="020B0503020204020204" pitchFamily="34" charset="-122"/>
              </a:rPr>
              <a:t>对适应矩阵生成的重要性，我们将自己的模型通过评估和比较其他两种常见方法，进行了消融研究。</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12</a:t>
            </a:fld>
            <a:endParaRPr lang="zh-CN" altLang="en-US"/>
          </a:p>
        </p:txBody>
      </p:sp>
    </p:spTree>
    <p:extLst>
      <p:ext uri="{BB962C8B-B14F-4D97-AF65-F5344CB8AC3E}">
        <p14:creationId xmlns:p14="http://schemas.microsoft.com/office/powerpoint/2010/main" val="11780136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基于以上</a:t>
            </a:r>
            <a:r>
              <a:rPr lang="zh-CN" altLang="zh-CN" sz="1200" kern="1200" dirty="0">
                <a:solidFill>
                  <a:schemeClr val="tx1"/>
                </a:solidFill>
                <a:effectLst/>
                <a:latin typeface="+mn-lt"/>
                <a:ea typeface="+mn-ea"/>
                <a:cs typeface="+mn-cs"/>
              </a:rPr>
              <a:t>成果</a:t>
            </a:r>
            <a:r>
              <a:rPr lang="zh-CN" altLang="en-US" sz="1200" kern="1200" dirty="0">
                <a:solidFill>
                  <a:schemeClr val="tx1"/>
                </a:solidFill>
                <a:effectLst/>
                <a:latin typeface="+mn-lt"/>
                <a:ea typeface="+mn-ea"/>
                <a:cs typeface="+mn-cs"/>
              </a:rPr>
              <a:t>，我们申请了一项专利</a:t>
            </a:r>
            <a:r>
              <a:rPr lang="zh-C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正在等待受理中。</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13</a:t>
            </a:fld>
            <a:endParaRPr lang="zh-CN" altLang="en-US"/>
          </a:p>
        </p:txBody>
      </p:sp>
    </p:spTree>
    <p:extLst>
      <p:ext uri="{BB962C8B-B14F-4D97-AF65-F5344CB8AC3E}">
        <p14:creationId xmlns:p14="http://schemas.microsoft.com/office/powerpoint/2010/main" val="2167469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14</a:t>
            </a:fld>
            <a:endParaRPr lang="zh-CN" altLang="en-US"/>
          </a:p>
        </p:txBody>
      </p:sp>
    </p:spTree>
    <p:extLst>
      <p:ext uri="{BB962C8B-B14F-4D97-AF65-F5344CB8AC3E}">
        <p14:creationId xmlns:p14="http://schemas.microsoft.com/office/powerpoint/2010/main" val="1171783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现在，大创研究已经进入收尾阶段，在过去的一年里，</a:t>
            </a:r>
            <a:r>
              <a:rPr lang="zh-CN" altLang="zh-CN" sz="1200" kern="1200" dirty="0">
                <a:solidFill>
                  <a:schemeClr val="tx1"/>
                </a:solidFill>
                <a:effectLst/>
                <a:latin typeface="+mn-lt"/>
                <a:ea typeface="+mn-ea"/>
                <a:cs typeface="+mn-cs"/>
              </a:rPr>
              <a:t>我们的实践能力和团队协作能力都得到了</a:t>
            </a:r>
            <a:r>
              <a:rPr lang="zh-CN" altLang="en-US" sz="1200" kern="1200" dirty="0">
                <a:solidFill>
                  <a:schemeClr val="tx1"/>
                </a:solidFill>
                <a:effectLst/>
                <a:latin typeface="+mn-lt"/>
                <a:ea typeface="+mn-ea"/>
                <a:cs typeface="+mn-cs"/>
              </a:rPr>
              <a:t>充分</a:t>
            </a:r>
            <a:r>
              <a:rPr lang="zh-CN" altLang="zh-CN" sz="1200" kern="1200" dirty="0">
                <a:solidFill>
                  <a:schemeClr val="tx1"/>
                </a:solidFill>
                <a:effectLst/>
                <a:latin typeface="+mn-lt"/>
                <a:ea typeface="+mn-ea"/>
                <a:cs typeface="+mn-cs"/>
              </a:rPr>
              <a:t>锻炼。</a:t>
            </a: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15</a:t>
            </a:fld>
            <a:endParaRPr lang="zh-CN" altLang="en-US"/>
          </a:p>
        </p:txBody>
      </p:sp>
    </p:spTree>
    <p:extLst>
      <p:ext uri="{BB962C8B-B14F-4D97-AF65-F5344CB8AC3E}">
        <p14:creationId xmlns:p14="http://schemas.microsoft.com/office/powerpoint/2010/main" val="19367410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最后，感谢姜老师的悉心指导</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感谢学院提供的大学生创新创业平台。</a:t>
            </a:r>
          </a:p>
          <a:p>
            <a:r>
              <a:rPr lang="zh-CN" altLang="zh-CN" sz="1200" kern="1200" dirty="0">
                <a:solidFill>
                  <a:schemeClr val="tx1"/>
                </a:solidFill>
                <a:effectLst/>
                <a:latin typeface="+mn-lt"/>
                <a:ea typeface="+mn-ea"/>
                <a:cs typeface="+mn-cs"/>
              </a:rPr>
              <a:t>以上就是我们答辩的所有内容，请各位老师点评指正。</a:t>
            </a: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16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接下来，我将从以下四个方面</a:t>
            </a:r>
            <a:r>
              <a:rPr lang="zh-CN" altLang="en-US" sz="1200" kern="1200" dirty="0">
                <a:solidFill>
                  <a:schemeClr val="tx1"/>
                </a:solidFill>
                <a:effectLst/>
                <a:latin typeface="+mn-lt"/>
                <a:ea typeface="+mn-ea"/>
                <a:cs typeface="+mn-cs"/>
              </a:rPr>
              <a:t>展开</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0" kern="1200" dirty="0">
                <a:solidFill>
                  <a:schemeClr val="tx1"/>
                </a:solidFill>
                <a:effectLst/>
                <a:latin typeface="+mn-lt"/>
                <a:ea typeface="+mn-ea"/>
                <a:cs typeface="+mn-cs"/>
              </a:rPr>
              <a:t>首先是项目概述</a:t>
            </a:r>
            <a:endParaRPr lang="zh-CN" altLang="zh-CN" sz="1200" b="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目前，</a:t>
            </a:r>
            <a:r>
              <a:rPr lang="zh-CN" altLang="en-US" sz="1200" spc="150" dirty="0">
                <a:ln w="3175">
                  <a:noFill/>
                </a:ln>
                <a:solidFill>
                  <a:srgbClr val="595959"/>
                </a:solidFill>
                <a:latin typeface="微软雅黑" panose="020B0503020204020204" pitchFamily="34" charset="-122"/>
                <a:ea typeface="微软雅黑" panose="020B0503020204020204" pitchFamily="34" charset="-122"/>
              </a:rPr>
              <a:t>在我国的偏远山区和乡镇地区等，</a:t>
            </a:r>
            <a:r>
              <a:rPr lang="zh-CN" altLang="en-US" sz="1200" kern="1200" spc="150" dirty="0">
                <a:ln w="3175">
                  <a:noFill/>
                </a:ln>
                <a:solidFill>
                  <a:schemeClr val="tx1"/>
                </a:solidFill>
                <a:effectLst/>
                <a:latin typeface="+mn-lt"/>
                <a:ea typeface="+mn-ea"/>
                <a:cs typeface="+mn-cs"/>
              </a:rPr>
              <a:t>医疗资源紧缺的情况</a:t>
            </a:r>
            <a:r>
              <a:rPr lang="zh-CN" altLang="zh-CN" sz="1200" kern="1200" dirty="0">
                <a:solidFill>
                  <a:schemeClr val="tx1"/>
                </a:solidFill>
                <a:effectLst/>
                <a:latin typeface="+mn-lt"/>
                <a:ea typeface="+mn-ea"/>
                <a:cs typeface="+mn-cs"/>
              </a:rPr>
              <a:t>依然严峻，</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spc="150" dirty="0">
                <a:ln w="3175">
                  <a:noFill/>
                </a:ln>
                <a:solidFill>
                  <a:srgbClr val="595959"/>
                </a:solidFill>
                <a:latin typeface="微软雅黑" panose="020B0503020204020204" pitchFamily="34" charset="-122"/>
                <a:ea typeface="微软雅黑" panose="020B0503020204020204" pitchFamily="34" charset="-122"/>
              </a:rPr>
              <a:t>我们的项目致力于把</a:t>
            </a:r>
            <a:r>
              <a:rPr lang="en-US" altLang="zh-CN" sz="1200" spc="150" dirty="0">
                <a:ln w="3175">
                  <a:noFill/>
                </a:ln>
                <a:solidFill>
                  <a:srgbClr val="595959"/>
                </a:solidFill>
                <a:latin typeface="微软雅黑" panose="020B0503020204020204" pitchFamily="34" charset="-122"/>
                <a:ea typeface="微软雅黑" panose="020B0503020204020204" pitchFamily="34" charset="-122"/>
              </a:rPr>
              <a:t>”AI+</a:t>
            </a:r>
            <a:r>
              <a:rPr lang="zh-CN" altLang="en-US" sz="1200" spc="150" dirty="0">
                <a:ln w="3175">
                  <a:noFill/>
                </a:ln>
                <a:solidFill>
                  <a:srgbClr val="595959"/>
                </a:solidFill>
                <a:latin typeface="微软雅黑" panose="020B0503020204020204" pitchFamily="34" charset="-122"/>
                <a:ea typeface="微软雅黑" panose="020B0503020204020204" pitchFamily="34" charset="-122"/>
              </a:rPr>
              <a:t>医疗</a:t>
            </a:r>
            <a:r>
              <a:rPr lang="en-US" altLang="zh-CN" sz="1200" spc="150" dirty="0">
                <a:ln w="3175">
                  <a:noFill/>
                </a:ln>
                <a:solidFill>
                  <a:srgbClr val="595959"/>
                </a:solidFill>
                <a:latin typeface="微软雅黑" panose="020B0503020204020204" pitchFamily="34" charset="-122"/>
                <a:ea typeface="微软雅黑" panose="020B0503020204020204" pitchFamily="34" charset="-122"/>
              </a:rPr>
              <a:t>“</a:t>
            </a:r>
            <a:r>
              <a:rPr lang="zh-CN" altLang="en-US" sz="1200" spc="150" dirty="0">
                <a:ln w="3175">
                  <a:noFill/>
                </a:ln>
                <a:solidFill>
                  <a:srgbClr val="595959"/>
                </a:solidFill>
                <a:latin typeface="微软雅黑" panose="020B0503020204020204" pitchFamily="34" charset="-122"/>
                <a:ea typeface="微软雅黑" panose="020B0503020204020204" pitchFamily="34" charset="-122"/>
              </a:rPr>
              <a:t>引进这些医疗资源紧缺的地区。</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然而，</a:t>
            </a:r>
            <a:r>
              <a:rPr lang="en-US" altLang="zh-CN" sz="1200" kern="1200" dirty="0">
                <a:solidFill>
                  <a:schemeClr val="tx1"/>
                </a:solidFill>
                <a:effectLst/>
                <a:latin typeface="+mn-lt"/>
                <a:ea typeface="+mn-ea"/>
                <a:cs typeface="+mn-cs"/>
              </a:rPr>
              <a:t>AI</a:t>
            </a:r>
            <a:r>
              <a:rPr lang="zh-CN" altLang="zh-CN" sz="1200" kern="1200" dirty="0">
                <a:solidFill>
                  <a:schemeClr val="tx1"/>
                </a:solidFill>
                <a:effectLst/>
                <a:latin typeface="+mn-lt"/>
                <a:ea typeface="+mn-ea"/>
                <a:cs typeface="+mn-cs"/>
              </a:rPr>
              <a:t>诊断系统的落地还面临着许多挑战。</a:t>
            </a:r>
            <a:r>
              <a:rPr lang="zh-CN" altLang="en-US" sz="1200" kern="1200" dirty="0">
                <a:solidFill>
                  <a:schemeClr val="tx1"/>
                </a:solidFill>
                <a:effectLst/>
                <a:latin typeface="+mn-lt"/>
                <a:ea typeface="+mn-ea"/>
                <a:cs typeface="+mn-cs"/>
              </a:rPr>
              <a:t>第一</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第二</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第三</a:t>
            </a:r>
            <a:r>
              <a:rPr lang="en-US"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Arial" panose="020B0604020202020204" pitchFamily="34" charset="0"/>
              <a:buChar char="•"/>
            </a:pPr>
            <a:r>
              <a:rPr lang="zh-CN" altLang="en-US" sz="1200" spc="150" dirty="0">
                <a:ln w="3175">
                  <a:noFill/>
                </a:ln>
                <a:solidFill>
                  <a:srgbClr val="595959"/>
                </a:solidFill>
                <a:latin typeface="微软雅黑" panose="020B0503020204020204" pitchFamily="34" charset="-122"/>
                <a:ea typeface="微软雅黑" panose="020B0503020204020204" pitchFamily="34" charset="-122"/>
              </a:rPr>
              <a:t>基于上述背景，我们希望构建一个基于群体学习技术的分布式医学影像人工智能诊断平台。</a:t>
            </a:r>
          </a:p>
        </p:txBody>
      </p:sp>
      <p:sp>
        <p:nvSpPr>
          <p:cNvPr id="4" name="灯片编号占位符 3"/>
          <p:cNvSpPr>
            <a:spLocks noGrp="1"/>
          </p:cNvSpPr>
          <p:nvPr>
            <p:ph type="sldNum" sz="quarter" idx="10"/>
          </p:nvPr>
        </p:nvSpPr>
        <p:spPr/>
        <p:txBody>
          <a:bodyPr/>
          <a:lstStyle/>
          <a:p>
            <a:fld id="{5EF711DA-82CB-44C8-99EC-9CE596A896FB}"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7</a:t>
            </a:fld>
            <a:endParaRPr lang="zh-CN" altLang="en-US"/>
          </a:p>
        </p:txBody>
      </p:sp>
    </p:spTree>
    <p:extLst>
      <p:ext uri="{BB962C8B-B14F-4D97-AF65-F5344CB8AC3E}">
        <p14:creationId xmlns:p14="http://schemas.microsoft.com/office/powerpoint/2010/main" val="1869439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首先，我们</a:t>
            </a:r>
            <a:r>
              <a:rPr lang="zh-CN" altLang="en-US" sz="1200" kern="1200" dirty="0">
                <a:solidFill>
                  <a:schemeClr val="tx1"/>
                </a:solidFill>
                <a:effectLst/>
                <a:latin typeface="+mn-lt"/>
                <a:ea typeface="+mn-ea"/>
                <a:cs typeface="+mn-cs"/>
              </a:rPr>
              <a:t>从网络上获取了</a:t>
            </a:r>
            <a:r>
              <a:rPr lang="zh-CN" altLang="zh-CN" sz="1200" kern="1200" dirty="0">
                <a:solidFill>
                  <a:schemeClr val="tx1"/>
                </a:solidFill>
                <a:effectLst/>
                <a:latin typeface="+mn-lt"/>
                <a:ea typeface="+mn-ea"/>
                <a:cs typeface="+mn-cs"/>
              </a:rPr>
              <a:t>一个</a:t>
            </a:r>
            <a:r>
              <a:rPr lang="zh-CN" altLang="en-US" sz="1200" kern="1200" dirty="0">
                <a:solidFill>
                  <a:schemeClr val="tx1"/>
                </a:solidFill>
                <a:effectLst/>
                <a:latin typeface="+mn-lt"/>
                <a:ea typeface="+mn-ea"/>
                <a:cs typeface="+mn-cs"/>
              </a:rPr>
              <a:t>来自犹他医学院的左心房分割数据集并将其分为</a:t>
            </a:r>
            <a:r>
              <a:rPr lang="en-US" altLang="zh-CN"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个中心节点，希望与我们构建的皮肤镜</a:t>
            </a:r>
            <a:r>
              <a:rPr lang="zh-CN" altLang="zh-CN" sz="1200" kern="1200" dirty="0">
                <a:solidFill>
                  <a:schemeClr val="tx1"/>
                </a:solidFill>
                <a:effectLst/>
                <a:latin typeface="+mn-lt"/>
                <a:ea typeface="+mn-ea"/>
                <a:cs typeface="+mn-cs"/>
              </a:rPr>
              <a:t>数据集</a:t>
            </a:r>
            <a:r>
              <a:rPr lang="zh-CN" altLang="en-US" sz="1200" kern="1200" dirty="0">
                <a:solidFill>
                  <a:schemeClr val="tx1"/>
                </a:solidFill>
                <a:effectLst/>
                <a:latin typeface="+mn-lt"/>
                <a:ea typeface="+mn-ea"/>
                <a:cs typeface="+mn-cs"/>
              </a:rPr>
              <a:t>一起训练</a:t>
            </a:r>
            <a:r>
              <a:rPr lang="zh-CN" altLang="zh-CN" sz="1200" kern="1200" dirty="0">
                <a:solidFill>
                  <a:schemeClr val="tx1"/>
                </a:solidFill>
                <a:effectLst/>
                <a:latin typeface="+mn-lt"/>
                <a:ea typeface="+mn-ea"/>
                <a:cs typeface="+mn-cs"/>
              </a:rPr>
              <a:t>，为后续研究打下基础。</a:t>
            </a:r>
          </a:p>
          <a:p>
            <a:r>
              <a:rPr lang="zh-CN" altLang="en-US" dirty="0"/>
              <a:t>我们还对左心房数据根据不同中心进行了膨胀关闭、侵蚀打开等形态学预处理操作</a:t>
            </a:r>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8</a:t>
            </a:fld>
            <a:endParaRPr lang="zh-CN" altLang="en-US"/>
          </a:p>
        </p:txBody>
      </p:sp>
    </p:spTree>
    <p:extLst>
      <p:ext uri="{BB962C8B-B14F-4D97-AF65-F5344CB8AC3E}">
        <p14:creationId xmlns:p14="http://schemas.microsoft.com/office/powerpoint/2010/main" val="270347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b="0" i="0" dirty="0">
                <a:solidFill>
                  <a:srgbClr val="000000"/>
                </a:solidFill>
                <a:effectLst/>
                <a:latin typeface="SimSun" panose="02010600030101010101" pitchFamily="2" charset="-122"/>
                <a:ea typeface="SimSun" panose="02010600030101010101" pitchFamily="2" charset="-122"/>
              </a:rPr>
              <a:t>我们采用一种针对多中心非独立同分布数据的机器学习模型训练方法进行样本分割， 主要侧重于解决 在不同中心收集的数据存在差异的情况下 如何构建高效的模型。在这种场景下，传统的数据集合并方法可能会导致过拟合的情况发生， 因为来自不同中心的数据之间存在协变量偏移和分布偏移问题。而本项目采用的方法首先在全局数据集上进行训练， 以学习一个能够在所有数据下保持一致的基础模型。然后，该基础模型将被用作初始化每个中心的个性化模型，以利于本地数据分布。个性化分割模型将根据局部数据分布进行调整，以提高其性能和准确性。由上图可知，我们项目的基本框架。</a:t>
            </a:r>
            <a:br>
              <a:rPr lang="zh-CN" altLang="en-US" dirty="0"/>
            </a:br>
            <a:br>
              <a:rPr lang="zh-CN" altLang="en-US" dirty="0"/>
            </a:br>
            <a:r>
              <a:rPr lang="zh-CN" altLang="en-US" dirty="0"/>
              <a:t>接着，</a:t>
            </a:r>
            <a:r>
              <a:rPr lang="zh-CN" altLang="en-US" sz="1200" kern="1200" dirty="0">
                <a:solidFill>
                  <a:schemeClr val="tx1"/>
                </a:solidFill>
                <a:effectLst/>
                <a:latin typeface="+mn-lt"/>
                <a:ea typeface="+mn-ea"/>
                <a:cs typeface="+mn-cs"/>
              </a:rPr>
              <a:t>为了</a:t>
            </a:r>
            <a:r>
              <a:rPr lang="zh-CN" altLang="en-US" sz="1800" b="0" i="0" dirty="0">
                <a:solidFill>
                  <a:srgbClr val="000000"/>
                </a:solidFill>
                <a:effectLst/>
                <a:latin typeface="SimSun" panose="02010600030101010101" pitchFamily="2" charset="-122"/>
                <a:ea typeface="SimSun" panose="02010600030101010101" pitchFamily="2" charset="-122"/>
              </a:rPr>
              <a:t>制定出一种更强大的鲁棒性提升策略，我们研究了对抗性训练策略在这个框架下的应用</a:t>
            </a:r>
            <a:r>
              <a:rPr lang="zh-CN" altLang="en-US" dirty="0"/>
              <a:t> ，</a:t>
            </a:r>
            <a:r>
              <a:rPr lang="zh-CN" altLang="en-US" sz="1800" b="0" i="0" dirty="0">
                <a:solidFill>
                  <a:srgbClr val="000000"/>
                </a:solidFill>
                <a:effectLst/>
                <a:latin typeface="SimSun" panose="02010600030101010101" pitchFamily="2" charset="-122"/>
                <a:ea typeface="SimSun" panose="02010600030101010101" pitchFamily="2" charset="-122"/>
              </a:rPr>
              <a:t>通过对这些方法的研究， 我们采用了新的对抗损失函数， 可以将深度学习模型推向更强的鲁棒性表现， 提高模型的泛化能力。</a:t>
            </a:r>
            <a:r>
              <a:rPr lang="zh-CN" altLang="en-US" dirty="0"/>
              <a:t> 对抗训练流程包括</a:t>
            </a:r>
            <a:r>
              <a:rPr lang="zh-CN" altLang="en-US" sz="1800" b="0" i="0" dirty="0">
                <a:solidFill>
                  <a:srgbClr val="000000"/>
                </a:solidFill>
                <a:effectLst/>
                <a:latin typeface="SimSun" panose="02010600030101010101" pitchFamily="2" charset="-122"/>
                <a:ea typeface="SimSun" panose="02010600030101010101" pitchFamily="2" charset="-122"/>
              </a:rPr>
              <a:t>生成对抗性样本、使用新的对抗损失函数训练、针对每个对抗性样本生成随机干扰。</a:t>
            </a:r>
            <a:endParaRPr lang="en-US" altLang="zh-CN" sz="1800" b="0" i="0" dirty="0">
              <a:solidFill>
                <a:srgbClr val="000000"/>
              </a:solidFill>
              <a:effectLst/>
              <a:latin typeface="SimSun" panose="02010600030101010101" pitchFamily="2" charset="-122"/>
              <a:ea typeface="SimSun" panose="02010600030101010101" pitchFamily="2" charset="-122"/>
            </a:endParaRPr>
          </a:p>
          <a:p>
            <a:endParaRPr lang="en-US" altLang="zh-CN" dirty="0"/>
          </a:p>
          <a:p>
            <a:r>
              <a:rPr lang="zh-CN" altLang="en-US" dirty="0"/>
              <a:t>最终我们通过各种可视化方案证明我们的方法有效。希望这个强对抗性的分布式训练模型能够实现跨领域下的病变分割，提升其泛化能力和鲁棒性，这也是本项目的创新点。</a:t>
            </a:r>
            <a:br>
              <a:rPr lang="zh-CN" altLang="en-US" dirty="0"/>
            </a:b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9</a:t>
            </a:fld>
            <a:endParaRPr lang="zh-CN" altLang="en-US"/>
          </a:p>
        </p:txBody>
      </p:sp>
    </p:spTree>
    <p:extLst>
      <p:ext uri="{BB962C8B-B14F-4D97-AF65-F5344CB8AC3E}">
        <p14:creationId xmlns:p14="http://schemas.microsoft.com/office/powerpoint/2010/main" val="1125627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A45A34-2959-4BB4-A62C-231434927A5A}"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A45A34-2959-4BB4-A62C-231434927A5A}"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EE8FB0C-A1C3-4A17-99D8-4AB3FA1DDEB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A45A34-2959-4BB4-A62C-231434927A5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media" Target="../media/media2.avi"/><Relationship Id="rId7" Type="http://schemas.openxmlformats.org/officeDocument/2006/relationships/image" Target="../media/image6.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notesSlide" Target="../notesSlides/notesSlide11.xml"/><Relationship Id="rId5" Type="http://schemas.openxmlformats.org/officeDocument/2006/relationships/slideLayout" Target="../slideLayouts/slideLayout3.xml"/><Relationship Id="rId10" Type="http://schemas.openxmlformats.org/officeDocument/2006/relationships/image" Target="../media/image17.png"/><Relationship Id="rId4" Type="http://schemas.openxmlformats.org/officeDocument/2006/relationships/video" Target="../media/media2.avi"/><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tags" Target="../tags/tag18.xml"/><Relationship Id="rId18" Type="http://schemas.openxmlformats.org/officeDocument/2006/relationships/slideLayout" Target="../slideLayouts/slideLayout3.xml"/><Relationship Id="rId3" Type="http://schemas.openxmlformats.org/officeDocument/2006/relationships/tags" Target="../tags/tag8.xml"/><Relationship Id="rId21" Type="http://schemas.openxmlformats.org/officeDocument/2006/relationships/image" Target="../media/image19.png"/><Relationship Id="rId7" Type="http://schemas.openxmlformats.org/officeDocument/2006/relationships/tags" Target="../tags/tag12.xml"/><Relationship Id="rId12" Type="http://schemas.openxmlformats.org/officeDocument/2006/relationships/tags" Target="../tags/tag17.xml"/><Relationship Id="rId17" Type="http://schemas.openxmlformats.org/officeDocument/2006/relationships/tags" Target="../tags/tag22.xml"/><Relationship Id="rId2" Type="http://schemas.openxmlformats.org/officeDocument/2006/relationships/tags" Target="../tags/tag7.xml"/><Relationship Id="rId16" Type="http://schemas.openxmlformats.org/officeDocument/2006/relationships/tags" Target="../tags/tag21.xml"/><Relationship Id="rId20" Type="http://schemas.openxmlformats.org/officeDocument/2006/relationships/image" Target="../media/image6.png"/><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tags" Target="../tags/tag16.xml"/><Relationship Id="rId5" Type="http://schemas.openxmlformats.org/officeDocument/2006/relationships/tags" Target="../tags/tag10.xml"/><Relationship Id="rId15" Type="http://schemas.openxmlformats.org/officeDocument/2006/relationships/tags" Target="../tags/tag20.xml"/><Relationship Id="rId23" Type="http://schemas.openxmlformats.org/officeDocument/2006/relationships/image" Target="../media/image21.png"/><Relationship Id="rId10" Type="http://schemas.openxmlformats.org/officeDocument/2006/relationships/tags" Target="../tags/tag15.xml"/><Relationship Id="rId19" Type="http://schemas.openxmlformats.org/officeDocument/2006/relationships/notesSlide" Target="../notesSlides/notesSlide15.xml"/><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tags" Target="../tags/tag19.xml"/><Relationship Id="rId22" Type="http://schemas.openxmlformats.org/officeDocument/2006/relationships/image" Target="../media/image20.jpe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1.png"/><Relationship Id="rId2" Type="http://schemas.openxmlformats.org/officeDocument/2006/relationships/slideLayout" Target="../slideLayouts/slideLayout3.xml"/><Relationship Id="rId1" Type="http://schemas.openxmlformats.org/officeDocument/2006/relationships/tags" Target="../tags/tag3.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2.png"/><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chart" Target="../charts/chart2.xml"/><Relationship Id="rId4" Type="http://schemas.openxmlformats.org/officeDocument/2006/relationships/chart" Target="../charts/char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t="21604" b="46967"/>
          <a:stretch>
            <a:fillRect/>
          </a:stretch>
        </p:blipFill>
        <p:spPr>
          <a:xfrm>
            <a:off x="0" y="1613215"/>
            <a:ext cx="12209296" cy="2877923"/>
          </a:xfrm>
          <a:prstGeom prst="rect">
            <a:avLst/>
          </a:prstGeom>
        </p:spPr>
      </p:pic>
      <p:sp>
        <p:nvSpPr>
          <p:cNvPr id="8" name="矩形 7"/>
          <p:cNvSpPr/>
          <p:nvPr/>
        </p:nvSpPr>
        <p:spPr>
          <a:xfrm>
            <a:off x="0" y="1612232"/>
            <a:ext cx="12192000" cy="2877922"/>
          </a:xfrm>
          <a:prstGeom prst="rect">
            <a:avLst/>
          </a:prstGeom>
          <a:gradFill>
            <a:gsLst>
              <a:gs pos="0">
                <a:srgbClr val="014723"/>
              </a:gs>
              <a:gs pos="59000">
                <a:srgbClr val="014723">
                  <a:alpha val="60000"/>
                </a:srgbClr>
              </a:gs>
              <a:gs pos="100000">
                <a:srgbClr val="014723">
                  <a:alpha val="1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6"/>
          <p:cNvSpPr txBox="1"/>
          <p:nvPr/>
        </p:nvSpPr>
        <p:spPr>
          <a:xfrm>
            <a:off x="5735137" y="4646069"/>
            <a:ext cx="5416819" cy="830972"/>
          </a:xfrm>
          <a:prstGeom prst="rect">
            <a:avLst/>
          </a:prstGeom>
          <a:noFill/>
        </p:spPr>
        <p:txBody>
          <a:bodyPr wrap="none" lIns="91416" tIns="45708" rIns="91416" bIns="45708" rtlCol="0">
            <a:spAutoFit/>
          </a:bodyPr>
          <a:lstStyle>
            <a:defPPr>
              <a:defRPr lang="zh-CN"/>
            </a:defPPr>
            <a:lvl1pPr>
              <a:defRPr sz="2000">
                <a:solidFill>
                  <a:schemeClr val="accent2"/>
                </a:solidFill>
                <a:latin typeface="+mn-ea"/>
                <a:ea typeface="+mn-ea"/>
              </a:defRPr>
            </a:lvl1pPr>
          </a:lstStyle>
          <a:p>
            <a:r>
              <a:rPr lang="zh-CN" altLang="en-US" sz="2400" b="1" dirty="0">
                <a:solidFill>
                  <a:schemeClr val="tx1"/>
                </a:solidFill>
                <a:latin typeface="微软雅黑" panose="020B0503020204020204" pitchFamily="34" charset="-122"/>
                <a:ea typeface="微软雅黑" panose="020B0503020204020204" pitchFamily="34" charset="-122"/>
              </a:rPr>
              <a:t>项目成员</a:t>
            </a:r>
            <a:r>
              <a:rPr lang="zh-CN" altLang="en-US" sz="2400" dirty="0">
                <a:solidFill>
                  <a:schemeClr val="tx1"/>
                </a:solidFill>
                <a:latin typeface="微软雅黑" panose="020B0503020204020204" pitchFamily="34" charset="-122"/>
                <a:ea typeface="微软雅黑" panose="020B0503020204020204" pitchFamily="34" charset="-122"/>
              </a:rPr>
              <a:t>：陈佳俊、彭宇璇、张丞耀、</a:t>
            </a:r>
            <a:endParaRPr lang="en-US" altLang="zh-CN" sz="2400" dirty="0">
              <a:solidFill>
                <a:schemeClr val="tx1"/>
              </a:solidFill>
              <a:latin typeface="微软雅黑" panose="020B0503020204020204" pitchFamily="34" charset="-122"/>
              <a:ea typeface="微软雅黑" panose="020B0503020204020204" pitchFamily="34" charset="-122"/>
            </a:endParaRPr>
          </a:p>
          <a:p>
            <a:r>
              <a:rPr lang="en-US" altLang="zh-CN" sz="2400" dirty="0">
                <a:solidFill>
                  <a:schemeClr val="tx1"/>
                </a:solidFill>
                <a:latin typeface="微软雅黑" panose="020B0503020204020204" pitchFamily="34" charset="-122"/>
                <a:ea typeface="微软雅黑" panose="020B0503020204020204" pitchFamily="34" charset="-122"/>
              </a:rPr>
              <a:t>	       </a:t>
            </a:r>
            <a:r>
              <a:rPr lang="zh-CN" altLang="en-US" sz="2400" dirty="0">
                <a:solidFill>
                  <a:schemeClr val="tx1"/>
                </a:solidFill>
                <a:latin typeface="微软雅黑" panose="020B0503020204020204" pitchFamily="34" charset="-122"/>
                <a:ea typeface="微软雅黑" panose="020B0503020204020204" pitchFamily="34" charset="-122"/>
              </a:rPr>
              <a:t>陈跃勇、邢宸翰</a:t>
            </a:r>
          </a:p>
        </p:txBody>
      </p:sp>
      <p:sp>
        <p:nvSpPr>
          <p:cNvPr id="14" name="TextBox 7"/>
          <p:cNvSpPr txBox="1"/>
          <p:nvPr/>
        </p:nvSpPr>
        <p:spPr>
          <a:xfrm>
            <a:off x="5735137" y="6097987"/>
            <a:ext cx="3320091" cy="461641"/>
          </a:xfrm>
          <a:prstGeom prst="rect">
            <a:avLst/>
          </a:prstGeom>
          <a:noFill/>
        </p:spPr>
        <p:txBody>
          <a:bodyPr wrap="none" lIns="91416" tIns="45708" rIns="91416" bIns="45708" rtlCol="0">
            <a:spAutoFit/>
          </a:bodyPr>
          <a:lstStyle/>
          <a:p>
            <a:r>
              <a:rPr lang="zh-CN" altLang="en-US" sz="2400" b="1" dirty="0">
                <a:latin typeface="微软雅黑" panose="020B0503020204020204" pitchFamily="34" charset="-122"/>
                <a:ea typeface="微软雅黑" panose="020B0503020204020204" pitchFamily="34" charset="-122"/>
              </a:rPr>
              <a:t>汇报时间</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2023.12.03</a:t>
            </a:r>
            <a:endParaRPr lang="zh-CN" altLang="en-US" sz="2400" dirty="0">
              <a:latin typeface="微软雅黑" panose="020B0503020204020204" pitchFamily="34" charset="-122"/>
              <a:ea typeface="微软雅黑" panose="020B0503020204020204" pitchFamily="34" charset="-122"/>
            </a:endParaRPr>
          </a:p>
        </p:txBody>
      </p:sp>
      <p:sp>
        <p:nvSpPr>
          <p:cNvPr id="11" name="Freeform 7"/>
          <p:cNvSpPr>
            <a:spLocks noChangeAspect="1" noEditPoints="1"/>
          </p:cNvSpPr>
          <p:nvPr/>
        </p:nvSpPr>
        <p:spPr bwMode="auto">
          <a:xfrm>
            <a:off x="5184507" y="4646069"/>
            <a:ext cx="462900" cy="466244"/>
          </a:xfrm>
          <a:custGeom>
            <a:avLst/>
            <a:gdLst>
              <a:gd name="T0" fmla="*/ 661 w 904"/>
              <a:gd name="T1" fmla="*/ 461 h 905"/>
              <a:gd name="T2" fmla="*/ 661 w 904"/>
              <a:gd name="T3" fmla="*/ 339 h 905"/>
              <a:gd name="T4" fmla="*/ 605 w 904"/>
              <a:gd name="T5" fmla="*/ 339 h 905"/>
              <a:gd name="T6" fmla="*/ 605 w 904"/>
              <a:gd name="T7" fmla="*/ 461 h 905"/>
              <a:gd name="T8" fmla="*/ 456 w 904"/>
              <a:gd name="T9" fmla="*/ 610 h 905"/>
              <a:gd name="T10" fmla="*/ 453 w 904"/>
              <a:gd name="T11" fmla="*/ 610 h 905"/>
              <a:gd name="T12" fmla="*/ 452 w 904"/>
              <a:gd name="T13" fmla="*/ 610 h 905"/>
              <a:gd name="T14" fmla="*/ 451 w 904"/>
              <a:gd name="T15" fmla="*/ 610 h 905"/>
              <a:gd name="T16" fmla="*/ 448 w 904"/>
              <a:gd name="T17" fmla="*/ 610 h 905"/>
              <a:gd name="T18" fmla="*/ 299 w 904"/>
              <a:gd name="T19" fmla="*/ 461 h 905"/>
              <a:gd name="T20" fmla="*/ 299 w 904"/>
              <a:gd name="T21" fmla="*/ 339 h 905"/>
              <a:gd name="T22" fmla="*/ 244 w 904"/>
              <a:gd name="T23" fmla="*/ 339 h 905"/>
              <a:gd name="T24" fmla="*/ 244 w 904"/>
              <a:gd name="T25" fmla="*/ 461 h 905"/>
              <a:gd name="T26" fmla="*/ 419 w 904"/>
              <a:gd name="T27" fmla="*/ 664 h 905"/>
              <a:gd name="T28" fmla="*/ 419 w 904"/>
              <a:gd name="T29" fmla="*/ 752 h 905"/>
              <a:gd name="T30" fmla="*/ 295 w 904"/>
              <a:gd name="T31" fmla="*/ 787 h 905"/>
              <a:gd name="T32" fmla="*/ 610 w 904"/>
              <a:gd name="T33" fmla="*/ 787 h 905"/>
              <a:gd name="T34" fmla="*/ 484 w 904"/>
              <a:gd name="T35" fmla="*/ 751 h 905"/>
              <a:gd name="T36" fmla="*/ 484 w 904"/>
              <a:gd name="T37" fmla="*/ 664 h 905"/>
              <a:gd name="T38" fmla="*/ 661 w 904"/>
              <a:gd name="T39" fmla="*/ 461 h 905"/>
              <a:gd name="T40" fmla="*/ 450 w 904"/>
              <a:gd name="T41" fmla="*/ 558 h 905"/>
              <a:gd name="T42" fmla="*/ 452 w 904"/>
              <a:gd name="T43" fmla="*/ 558 h 905"/>
              <a:gd name="T44" fmla="*/ 454 w 904"/>
              <a:gd name="T45" fmla="*/ 558 h 905"/>
              <a:gd name="T46" fmla="*/ 554 w 904"/>
              <a:gd name="T47" fmla="*/ 459 h 905"/>
              <a:gd name="T48" fmla="*/ 554 w 904"/>
              <a:gd name="T49" fmla="*/ 218 h 905"/>
              <a:gd name="T50" fmla="*/ 454 w 904"/>
              <a:gd name="T51" fmla="*/ 118 h 905"/>
              <a:gd name="T52" fmla="*/ 452 w 904"/>
              <a:gd name="T53" fmla="*/ 118 h 905"/>
              <a:gd name="T54" fmla="*/ 450 w 904"/>
              <a:gd name="T55" fmla="*/ 118 h 905"/>
              <a:gd name="T56" fmla="*/ 351 w 904"/>
              <a:gd name="T57" fmla="*/ 218 h 905"/>
              <a:gd name="T58" fmla="*/ 351 w 904"/>
              <a:gd name="T59" fmla="*/ 459 h 905"/>
              <a:gd name="T60" fmla="*/ 450 w 904"/>
              <a:gd name="T61" fmla="*/ 558 h 905"/>
              <a:gd name="T62" fmla="*/ 452 w 904"/>
              <a:gd name="T63" fmla="*/ 0 h 905"/>
              <a:gd name="T64" fmla="*/ 904 w 904"/>
              <a:gd name="T65" fmla="*/ 453 h 905"/>
              <a:gd name="T66" fmla="*/ 452 w 904"/>
              <a:gd name="T67" fmla="*/ 905 h 905"/>
              <a:gd name="T68" fmla="*/ 0 w 904"/>
              <a:gd name="T69" fmla="*/ 453 h 905"/>
              <a:gd name="T70" fmla="*/ 452 w 904"/>
              <a:gd name="T71"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905">
                <a:moveTo>
                  <a:pt x="661" y="461"/>
                </a:moveTo>
                <a:lnTo>
                  <a:pt x="661" y="339"/>
                </a:lnTo>
                <a:cubicBezTo>
                  <a:pt x="661" y="304"/>
                  <a:pt x="605" y="304"/>
                  <a:pt x="605" y="339"/>
                </a:cubicBezTo>
                <a:lnTo>
                  <a:pt x="605" y="461"/>
                </a:lnTo>
                <a:cubicBezTo>
                  <a:pt x="605" y="543"/>
                  <a:pt x="538" y="610"/>
                  <a:pt x="456" y="610"/>
                </a:cubicBezTo>
                <a:cubicBezTo>
                  <a:pt x="455" y="610"/>
                  <a:pt x="454" y="610"/>
                  <a:pt x="453" y="610"/>
                </a:cubicBezTo>
                <a:lnTo>
                  <a:pt x="452" y="610"/>
                </a:lnTo>
                <a:lnTo>
                  <a:pt x="451" y="610"/>
                </a:lnTo>
                <a:cubicBezTo>
                  <a:pt x="450" y="610"/>
                  <a:pt x="449" y="610"/>
                  <a:pt x="448" y="610"/>
                </a:cubicBezTo>
                <a:cubicBezTo>
                  <a:pt x="366" y="610"/>
                  <a:pt x="299" y="543"/>
                  <a:pt x="299" y="461"/>
                </a:cubicBezTo>
                <a:lnTo>
                  <a:pt x="299" y="339"/>
                </a:lnTo>
                <a:cubicBezTo>
                  <a:pt x="299" y="304"/>
                  <a:pt x="244" y="304"/>
                  <a:pt x="244" y="339"/>
                </a:cubicBezTo>
                <a:cubicBezTo>
                  <a:pt x="244" y="355"/>
                  <a:pt x="244" y="461"/>
                  <a:pt x="244" y="461"/>
                </a:cubicBezTo>
                <a:cubicBezTo>
                  <a:pt x="244" y="564"/>
                  <a:pt x="320" y="650"/>
                  <a:pt x="419" y="664"/>
                </a:cubicBezTo>
                <a:lnTo>
                  <a:pt x="419" y="752"/>
                </a:lnTo>
                <a:lnTo>
                  <a:pt x="295" y="787"/>
                </a:lnTo>
                <a:lnTo>
                  <a:pt x="610" y="787"/>
                </a:lnTo>
                <a:lnTo>
                  <a:pt x="484" y="751"/>
                </a:lnTo>
                <a:lnTo>
                  <a:pt x="484" y="664"/>
                </a:lnTo>
                <a:cubicBezTo>
                  <a:pt x="584" y="650"/>
                  <a:pt x="661" y="564"/>
                  <a:pt x="661" y="461"/>
                </a:cubicBezTo>
                <a:close/>
                <a:moveTo>
                  <a:pt x="450" y="558"/>
                </a:moveTo>
                <a:cubicBezTo>
                  <a:pt x="451" y="558"/>
                  <a:pt x="451" y="558"/>
                  <a:pt x="452" y="558"/>
                </a:cubicBezTo>
                <a:cubicBezTo>
                  <a:pt x="453" y="558"/>
                  <a:pt x="453" y="558"/>
                  <a:pt x="454" y="558"/>
                </a:cubicBezTo>
                <a:cubicBezTo>
                  <a:pt x="509" y="558"/>
                  <a:pt x="554" y="514"/>
                  <a:pt x="554" y="459"/>
                </a:cubicBezTo>
                <a:lnTo>
                  <a:pt x="554" y="218"/>
                </a:lnTo>
                <a:cubicBezTo>
                  <a:pt x="554" y="163"/>
                  <a:pt x="509" y="118"/>
                  <a:pt x="454" y="118"/>
                </a:cubicBezTo>
                <a:cubicBezTo>
                  <a:pt x="453" y="118"/>
                  <a:pt x="453" y="118"/>
                  <a:pt x="452" y="118"/>
                </a:cubicBezTo>
                <a:cubicBezTo>
                  <a:pt x="452" y="118"/>
                  <a:pt x="451" y="118"/>
                  <a:pt x="450" y="118"/>
                </a:cubicBezTo>
                <a:cubicBezTo>
                  <a:pt x="395" y="118"/>
                  <a:pt x="351" y="163"/>
                  <a:pt x="351" y="218"/>
                </a:cubicBezTo>
                <a:lnTo>
                  <a:pt x="351" y="459"/>
                </a:lnTo>
                <a:cubicBezTo>
                  <a:pt x="351" y="514"/>
                  <a:pt x="395" y="558"/>
                  <a:pt x="450" y="558"/>
                </a:cubicBezTo>
                <a:close/>
                <a:moveTo>
                  <a:pt x="452" y="0"/>
                </a:moveTo>
                <a:cubicBezTo>
                  <a:pt x="702" y="0"/>
                  <a:pt x="904" y="203"/>
                  <a:pt x="904" y="453"/>
                </a:cubicBezTo>
                <a:cubicBezTo>
                  <a:pt x="904" y="702"/>
                  <a:pt x="702" y="905"/>
                  <a:pt x="452" y="905"/>
                </a:cubicBezTo>
                <a:cubicBezTo>
                  <a:pt x="202" y="905"/>
                  <a:pt x="0" y="702"/>
                  <a:pt x="0" y="453"/>
                </a:cubicBezTo>
                <a:cubicBezTo>
                  <a:pt x="0" y="203"/>
                  <a:pt x="202" y="0"/>
                  <a:pt x="452" y="0"/>
                </a:cubicBezTo>
                <a:close/>
              </a:path>
            </a:pathLst>
          </a:custGeom>
          <a:solidFill>
            <a:srgbClr val="014723"/>
          </a:solidFill>
          <a:ln>
            <a:noFill/>
          </a:ln>
        </p:spPr>
        <p:txBody>
          <a:bodyPr vert="horz" wrap="square" lIns="91416" tIns="45708" rIns="91416" bIns="45708" numCol="1" anchor="t" anchorCtr="0" compatLnSpc="1"/>
          <a:lstStyle/>
          <a:p>
            <a:endParaRPr lang="zh-CN" altLang="en-US" dirty="0">
              <a:solidFill>
                <a:srgbClr val="C00000"/>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rotWithShape="1">
          <a:blip r:embed="rId4" cstate="print">
            <a:extLst>
              <a:ext uri="{28A0092B-C50C-407E-A947-70E740481C1C}">
                <a14:useLocalDpi xmlns:a14="http://schemas.microsoft.com/office/drawing/2010/main" val="0"/>
              </a:ext>
            </a:extLst>
          </a:blip>
          <a:srcRect t="21200" r="2284" b="11992"/>
          <a:stretch>
            <a:fillRect/>
          </a:stretch>
        </p:blipFill>
        <p:spPr>
          <a:xfrm>
            <a:off x="4379500" y="298372"/>
            <a:ext cx="3433000" cy="1072662"/>
          </a:xfrm>
          <a:prstGeom prst="rect">
            <a:avLst/>
          </a:prstGeom>
        </p:spPr>
      </p:pic>
      <p:grpSp>
        <p:nvGrpSpPr>
          <p:cNvPr id="17" name="组合 16"/>
          <p:cNvGrpSpPr/>
          <p:nvPr/>
        </p:nvGrpSpPr>
        <p:grpSpPr>
          <a:xfrm>
            <a:off x="5187805" y="6120357"/>
            <a:ext cx="430576" cy="429313"/>
            <a:chOff x="7150101" y="3190875"/>
            <a:chExt cx="541338" cy="539750"/>
          </a:xfrm>
          <a:solidFill>
            <a:srgbClr val="014924"/>
          </a:solidFill>
        </p:grpSpPr>
        <p:sp>
          <p:nvSpPr>
            <p:cNvPr id="18" name="Freeform 90"/>
            <p:cNvSpPr>
              <a:spLocks noEditPoints="1"/>
            </p:cNvSpPr>
            <p:nvPr/>
          </p:nvSpPr>
          <p:spPr bwMode="auto">
            <a:xfrm>
              <a:off x="7353301" y="3392488"/>
              <a:ext cx="134938" cy="134938"/>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1 w 48"/>
                <a:gd name="T11" fmla="*/ 16 h 48"/>
                <a:gd name="T12" fmla="*/ 16 w 48"/>
                <a:gd name="T13" fmla="*/ 21 h 48"/>
                <a:gd name="T14" fmla="*/ 12 w 48"/>
                <a:gd name="T15" fmla="*/ 24 h 48"/>
                <a:gd name="T16" fmla="*/ 11 w 48"/>
                <a:gd name="T17" fmla="*/ 24 h 48"/>
                <a:gd name="T18" fmla="*/ 8 w 48"/>
                <a:gd name="T19" fmla="*/ 19 h 48"/>
                <a:gd name="T20" fmla="*/ 19 w 48"/>
                <a:gd name="T21" fmla="*/ 8 h 48"/>
                <a:gd name="T22" fmla="*/ 24 w 48"/>
                <a:gd name="T23" fmla="*/ 11 h 48"/>
                <a:gd name="T24" fmla="*/ 21 w 48"/>
                <a:gd name="T25"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48">
                  <a:moveTo>
                    <a:pt x="24" y="0"/>
                  </a:moveTo>
                  <a:cubicBezTo>
                    <a:pt x="11" y="0"/>
                    <a:pt x="0" y="11"/>
                    <a:pt x="0" y="24"/>
                  </a:cubicBezTo>
                  <a:cubicBezTo>
                    <a:pt x="0" y="37"/>
                    <a:pt x="11" y="48"/>
                    <a:pt x="24" y="48"/>
                  </a:cubicBezTo>
                  <a:cubicBezTo>
                    <a:pt x="37" y="48"/>
                    <a:pt x="48" y="37"/>
                    <a:pt x="48" y="24"/>
                  </a:cubicBezTo>
                  <a:cubicBezTo>
                    <a:pt x="48" y="11"/>
                    <a:pt x="37" y="0"/>
                    <a:pt x="24" y="0"/>
                  </a:cubicBezTo>
                  <a:close/>
                  <a:moveTo>
                    <a:pt x="21" y="16"/>
                  </a:moveTo>
                  <a:cubicBezTo>
                    <a:pt x="19" y="17"/>
                    <a:pt x="17" y="19"/>
                    <a:pt x="16" y="21"/>
                  </a:cubicBezTo>
                  <a:cubicBezTo>
                    <a:pt x="15" y="23"/>
                    <a:pt x="14" y="24"/>
                    <a:pt x="12" y="24"/>
                  </a:cubicBezTo>
                  <a:cubicBezTo>
                    <a:pt x="12" y="24"/>
                    <a:pt x="11" y="24"/>
                    <a:pt x="11" y="24"/>
                  </a:cubicBezTo>
                  <a:cubicBezTo>
                    <a:pt x="9" y="23"/>
                    <a:pt x="8" y="21"/>
                    <a:pt x="8" y="19"/>
                  </a:cubicBezTo>
                  <a:cubicBezTo>
                    <a:pt x="10" y="14"/>
                    <a:pt x="14" y="10"/>
                    <a:pt x="19" y="8"/>
                  </a:cubicBezTo>
                  <a:cubicBezTo>
                    <a:pt x="21" y="7"/>
                    <a:pt x="23" y="8"/>
                    <a:pt x="24" y="11"/>
                  </a:cubicBezTo>
                  <a:cubicBezTo>
                    <a:pt x="25" y="13"/>
                    <a:pt x="24" y="15"/>
                    <a:pt x="21" y="16"/>
                  </a:cubicBezTo>
                  <a:close/>
                </a:path>
              </a:pathLst>
            </a:custGeom>
            <a:grpFill/>
            <a:ln>
              <a:noFill/>
            </a:ln>
          </p:spPr>
          <p:txBody>
            <a:bodyPr vert="horz" wrap="square" lIns="91440" tIns="45720" rIns="91440" bIns="45720" numCol="1" anchor="t" anchorCtr="0" compatLnSpc="1"/>
            <a:lstStyle/>
            <a:p>
              <a:endParaRPr lang="zh-CN" altLang="en-US">
                <a:solidFill>
                  <a:srgbClr val="005CA1"/>
                </a:solidFill>
              </a:endParaRPr>
            </a:p>
          </p:txBody>
        </p:sp>
        <p:sp>
          <p:nvSpPr>
            <p:cNvPr id="20" name="Freeform 91"/>
            <p:cNvSpPr>
              <a:spLocks noEditPoints="1"/>
            </p:cNvSpPr>
            <p:nvPr/>
          </p:nvSpPr>
          <p:spPr bwMode="auto">
            <a:xfrm>
              <a:off x="7150101" y="3190875"/>
              <a:ext cx="541338" cy="539750"/>
            </a:xfrm>
            <a:custGeom>
              <a:avLst/>
              <a:gdLst>
                <a:gd name="T0" fmla="*/ 179 w 192"/>
                <a:gd name="T1" fmla="*/ 47 h 192"/>
                <a:gd name="T2" fmla="*/ 185 w 192"/>
                <a:gd name="T3" fmla="*/ 41 h 192"/>
                <a:gd name="T4" fmla="*/ 192 w 192"/>
                <a:gd name="T5" fmla="*/ 24 h 192"/>
                <a:gd name="T6" fmla="*/ 185 w 192"/>
                <a:gd name="T7" fmla="*/ 7 h 192"/>
                <a:gd name="T8" fmla="*/ 168 w 192"/>
                <a:gd name="T9" fmla="*/ 0 h 192"/>
                <a:gd name="T10" fmla="*/ 151 w 192"/>
                <a:gd name="T11" fmla="*/ 7 h 192"/>
                <a:gd name="T12" fmla="*/ 145 w 192"/>
                <a:gd name="T13" fmla="*/ 13 h 192"/>
                <a:gd name="T14" fmla="*/ 96 w 192"/>
                <a:gd name="T15" fmla="*/ 0 h 192"/>
                <a:gd name="T16" fmla="*/ 47 w 192"/>
                <a:gd name="T17" fmla="*/ 13 h 192"/>
                <a:gd name="T18" fmla="*/ 41 w 192"/>
                <a:gd name="T19" fmla="*/ 7 h 192"/>
                <a:gd name="T20" fmla="*/ 24 w 192"/>
                <a:gd name="T21" fmla="*/ 0 h 192"/>
                <a:gd name="T22" fmla="*/ 7 w 192"/>
                <a:gd name="T23" fmla="*/ 7 h 192"/>
                <a:gd name="T24" fmla="*/ 0 w 192"/>
                <a:gd name="T25" fmla="*/ 24 h 192"/>
                <a:gd name="T26" fmla="*/ 7 w 192"/>
                <a:gd name="T27" fmla="*/ 41 h 192"/>
                <a:gd name="T28" fmla="*/ 14 w 192"/>
                <a:gd name="T29" fmla="*/ 47 h 192"/>
                <a:gd name="T30" fmla="*/ 0 w 192"/>
                <a:gd name="T31" fmla="*/ 96 h 192"/>
                <a:gd name="T32" fmla="*/ 13 w 192"/>
                <a:gd name="T33" fmla="*/ 145 h 192"/>
                <a:gd name="T34" fmla="*/ 7 w 192"/>
                <a:gd name="T35" fmla="*/ 151 h 192"/>
                <a:gd name="T36" fmla="*/ 0 w 192"/>
                <a:gd name="T37" fmla="*/ 168 h 192"/>
                <a:gd name="T38" fmla="*/ 7 w 192"/>
                <a:gd name="T39" fmla="*/ 185 h 192"/>
                <a:gd name="T40" fmla="*/ 24 w 192"/>
                <a:gd name="T41" fmla="*/ 192 h 192"/>
                <a:gd name="T42" fmla="*/ 41 w 192"/>
                <a:gd name="T43" fmla="*/ 185 h 192"/>
                <a:gd name="T44" fmla="*/ 47 w 192"/>
                <a:gd name="T45" fmla="*/ 179 h 192"/>
                <a:gd name="T46" fmla="*/ 96 w 192"/>
                <a:gd name="T47" fmla="*/ 192 h 192"/>
                <a:gd name="T48" fmla="*/ 145 w 192"/>
                <a:gd name="T49" fmla="*/ 179 h 192"/>
                <a:gd name="T50" fmla="*/ 151 w 192"/>
                <a:gd name="T51" fmla="*/ 185 h 192"/>
                <a:gd name="T52" fmla="*/ 168 w 192"/>
                <a:gd name="T53" fmla="*/ 192 h 192"/>
                <a:gd name="T54" fmla="*/ 185 w 192"/>
                <a:gd name="T55" fmla="*/ 185 h 192"/>
                <a:gd name="T56" fmla="*/ 192 w 192"/>
                <a:gd name="T57" fmla="*/ 168 h 192"/>
                <a:gd name="T58" fmla="*/ 185 w 192"/>
                <a:gd name="T59" fmla="*/ 151 h 192"/>
                <a:gd name="T60" fmla="*/ 179 w 192"/>
                <a:gd name="T61" fmla="*/ 145 h 192"/>
                <a:gd name="T62" fmla="*/ 192 w 192"/>
                <a:gd name="T63" fmla="*/ 96 h 192"/>
                <a:gd name="T64" fmla="*/ 179 w 192"/>
                <a:gd name="T65" fmla="*/ 47 h 192"/>
                <a:gd name="T66" fmla="*/ 96 w 192"/>
                <a:gd name="T67" fmla="*/ 176 h 192"/>
                <a:gd name="T68" fmla="*/ 16 w 192"/>
                <a:gd name="T69" fmla="*/ 96 h 192"/>
                <a:gd name="T70" fmla="*/ 96 w 192"/>
                <a:gd name="T71" fmla="*/ 16 h 192"/>
                <a:gd name="T72" fmla="*/ 176 w 192"/>
                <a:gd name="T73" fmla="*/ 96 h 192"/>
                <a:gd name="T74" fmla="*/ 96 w 192"/>
                <a:gd name="T75" fmla="*/ 17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2" h="192">
                  <a:moveTo>
                    <a:pt x="179" y="47"/>
                  </a:moveTo>
                  <a:cubicBezTo>
                    <a:pt x="185" y="41"/>
                    <a:pt x="185" y="41"/>
                    <a:pt x="185" y="41"/>
                  </a:cubicBezTo>
                  <a:cubicBezTo>
                    <a:pt x="190" y="36"/>
                    <a:pt x="192" y="30"/>
                    <a:pt x="192" y="24"/>
                  </a:cubicBezTo>
                  <a:cubicBezTo>
                    <a:pt x="192" y="17"/>
                    <a:pt x="190" y="11"/>
                    <a:pt x="185" y="7"/>
                  </a:cubicBezTo>
                  <a:cubicBezTo>
                    <a:pt x="181" y="2"/>
                    <a:pt x="175" y="0"/>
                    <a:pt x="168" y="0"/>
                  </a:cubicBezTo>
                  <a:cubicBezTo>
                    <a:pt x="162" y="0"/>
                    <a:pt x="156" y="2"/>
                    <a:pt x="151" y="7"/>
                  </a:cubicBezTo>
                  <a:cubicBezTo>
                    <a:pt x="145" y="13"/>
                    <a:pt x="145" y="13"/>
                    <a:pt x="145" y="13"/>
                  </a:cubicBezTo>
                  <a:cubicBezTo>
                    <a:pt x="130" y="5"/>
                    <a:pt x="113" y="0"/>
                    <a:pt x="96" y="0"/>
                  </a:cubicBezTo>
                  <a:cubicBezTo>
                    <a:pt x="79" y="0"/>
                    <a:pt x="62" y="5"/>
                    <a:pt x="47" y="13"/>
                  </a:cubicBezTo>
                  <a:cubicBezTo>
                    <a:pt x="41" y="7"/>
                    <a:pt x="41" y="7"/>
                    <a:pt x="41" y="7"/>
                  </a:cubicBezTo>
                  <a:cubicBezTo>
                    <a:pt x="37" y="2"/>
                    <a:pt x="31" y="0"/>
                    <a:pt x="24" y="0"/>
                  </a:cubicBezTo>
                  <a:cubicBezTo>
                    <a:pt x="18" y="0"/>
                    <a:pt x="12" y="2"/>
                    <a:pt x="7" y="7"/>
                  </a:cubicBezTo>
                  <a:cubicBezTo>
                    <a:pt x="3" y="11"/>
                    <a:pt x="0" y="17"/>
                    <a:pt x="0" y="24"/>
                  </a:cubicBezTo>
                  <a:cubicBezTo>
                    <a:pt x="0" y="30"/>
                    <a:pt x="3" y="36"/>
                    <a:pt x="7" y="41"/>
                  </a:cubicBezTo>
                  <a:cubicBezTo>
                    <a:pt x="14" y="47"/>
                    <a:pt x="14" y="47"/>
                    <a:pt x="14" y="47"/>
                  </a:cubicBezTo>
                  <a:cubicBezTo>
                    <a:pt x="5" y="62"/>
                    <a:pt x="0" y="79"/>
                    <a:pt x="0" y="96"/>
                  </a:cubicBezTo>
                  <a:cubicBezTo>
                    <a:pt x="0" y="113"/>
                    <a:pt x="5" y="130"/>
                    <a:pt x="13" y="145"/>
                  </a:cubicBezTo>
                  <a:cubicBezTo>
                    <a:pt x="7" y="151"/>
                    <a:pt x="7" y="151"/>
                    <a:pt x="7" y="151"/>
                  </a:cubicBezTo>
                  <a:cubicBezTo>
                    <a:pt x="3" y="155"/>
                    <a:pt x="0" y="161"/>
                    <a:pt x="0" y="168"/>
                  </a:cubicBezTo>
                  <a:cubicBezTo>
                    <a:pt x="0" y="174"/>
                    <a:pt x="3" y="180"/>
                    <a:pt x="7" y="185"/>
                  </a:cubicBezTo>
                  <a:cubicBezTo>
                    <a:pt x="12" y="189"/>
                    <a:pt x="18" y="192"/>
                    <a:pt x="24" y="192"/>
                  </a:cubicBezTo>
                  <a:cubicBezTo>
                    <a:pt x="31" y="192"/>
                    <a:pt x="37" y="189"/>
                    <a:pt x="41" y="185"/>
                  </a:cubicBezTo>
                  <a:cubicBezTo>
                    <a:pt x="47" y="179"/>
                    <a:pt x="47" y="179"/>
                    <a:pt x="47" y="179"/>
                  </a:cubicBezTo>
                  <a:cubicBezTo>
                    <a:pt x="62" y="187"/>
                    <a:pt x="79" y="192"/>
                    <a:pt x="96" y="192"/>
                  </a:cubicBezTo>
                  <a:cubicBezTo>
                    <a:pt x="113" y="192"/>
                    <a:pt x="130" y="187"/>
                    <a:pt x="145" y="179"/>
                  </a:cubicBezTo>
                  <a:cubicBezTo>
                    <a:pt x="151" y="185"/>
                    <a:pt x="151" y="185"/>
                    <a:pt x="151" y="185"/>
                  </a:cubicBezTo>
                  <a:cubicBezTo>
                    <a:pt x="156" y="189"/>
                    <a:pt x="162" y="192"/>
                    <a:pt x="168" y="192"/>
                  </a:cubicBezTo>
                  <a:cubicBezTo>
                    <a:pt x="175" y="192"/>
                    <a:pt x="181" y="189"/>
                    <a:pt x="185" y="185"/>
                  </a:cubicBezTo>
                  <a:cubicBezTo>
                    <a:pt x="190" y="180"/>
                    <a:pt x="192" y="174"/>
                    <a:pt x="192" y="168"/>
                  </a:cubicBezTo>
                  <a:cubicBezTo>
                    <a:pt x="192" y="161"/>
                    <a:pt x="190" y="155"/>
                    <a:pt x="185" y="151"/>
                  </a:cubicBezTo>
                  <a:cubicBezTo>
                    <a:pt x="179" y="145"/>
                    <a:pt x="179" y="145"/>
                    <a:pt x="179" y="145"/>
                  </a:cubicBezTo>
                  <a:cubicBezTo>
                    <a:pt x="188" y="130"/>
                    <a:pt x="192" y="113"/>
                    <a:pt x="192" y="96"/>
                  </a:cubicBezTo>
                  <a:cubicBezTo>
                    <a:pt x="192" y="79"/>
                    <a:pt x="188" y="62"/>
                    <a:pt x="179" y="47"/>
                  </a:cubicBezTo>
                  <a:close/>
                  <a:moveTo>
                    <a:pt x="96" y="176"/>
                  </a:moveTo>
                  <a:cubicBezTo>
                    <a:pt x="52" y="176"/>
                    <a:pt x="16" y="140"/>
                    <a:pt x="16" y="96"/>
                  </a:cubicBezTo>
                  <a:cubicBezTo>
                    <a:pt x="16" y="52"/>
                    <a:pt x="52" y="16"/>
                    <a:pt x="96" y="16"/>
                  </a:cubicBezTo>
                  <a:cubicBezTo>
                    <a:pt x="140" y="16"/>
                    <a:pt x="176" y="52"/>
                    <a:pt x="176" y="96"/>
                  </a:cubicBezTo>
                  <a:cubicBezTo>
                    <a:pt x="176" y="140"/>
                    <a:pt x="140" y="176"/>
                    <a:pt x="96" y="176"/>
                  </a:cubicBezTo>
                  <a:close/>
                </a:path>
              </a:pathLst>
            </a:custGeom>
            <a:grpFill/>
            <a:ln>
              <a:noFill/>
            </a:ln>
          </p:spPr>
          <p:txBody>
            <a:bodyPr vert="horz" wrap="square" lIns="91440" tIns="45720" rIns="91440" bIns="45720" numCol="1" anchor="t" anchorCtr="0" compatLnSpc="1"/>
            <a:lstStyle/>
            <a:p>
              <a:endParaRPr lang="zh-CN" altLang="en-US">
                <a:solidFill>
                  <a:srgbClr val="005CA1"/>
                </a:solidFill>
              </a:endParaRPr>
            </a:p>
          </p:txBody>
        </p:sp>
        <p:sp>
          <p:nvSpPr>
            <p:cNvPr id="21" name="Freeform 92"/>
            <p:cNvSpPr>
              <a:spLocks noEditPoints="1"/>
            </p:cNvSpPr>
            <p:nvPr/>
          </p:nvSpPr>
          <p:spPr bwMode="auto">
            <a:xfrm>
              <a:off x="7218363" y="3257550"/>
              <a:ext cx="404813" cy="406400"/>
            </a:xfrm>
            <a:custGeom>
              <a:avLst/>
              <a:gdLst>
                <a:gd name="T0" fmla="*/ 72 w 144"/>
                <a:gd name="T1" fmla="*/ 0 h 144"/>
                <a:gd name="T2" fmla="*/ 0 w 144"/>
                <a:gd name="T3" fmla="*/ 72 h 144"/>
                <a:gd name="T4" fmla="*/ 72 w 144"/>
                <a:gd name="T5" fmla="*/ 144 h 144"/>
                <a:gd name="T6" fmla="*/ 144 w 144"/>
                <a:gd name="T7" fmla="*/ 72 h 144"/>
                <a:gd name="T8" fmla="*/ 72 w 144"/>
                <a:gd name="T9" fmla="*/ 0 h 144"/>
                <a:gd name="T10" fmla="*/ 104 w 144"/>
                <a:gd name="T11" fmla="*/ 72 h 144"/>
                <a:gd name="T12" fmla="*/ 72 w 144"/>
                <a:gd name="T13" fmla="*/ 104 h 144"/>
                <a:gd name="T14" fmla="*/ 40 w 144"/>
                <a:gd name="T15" fmla="*/ 72 h 144"/>
                <a:gd name="T16" fmla="*/ 47 w 144"/>
                <a:gd name="T17" fmla="*/ 52 h 144"/>
                <a:gd name="T18" fmla="*/ 41 w 144"/>
                <a:gd name="T19" fmla="*/ 47 h 144"/>
                <a:gd name="T20" fmla="*/ 41 w 144"/>
                <a:gd name="T21" fmla="*/ 41 h 144"/>
                <a:gd name="T22" fmla="*/ 47 w 144"/>
                <a:gd name="T23" fmla="*/ 41 h 144"/>
                <a:gd name="T24" fmla="*/ 53 w 144"/>
                <a:gd name="T25" fmla="*/ 47 h 144"/>
                <a:gd name="T26" fmla="*/ 72 w 144"/>
                <a:gd name="T27" fmla="*/ 40 h 144"/>
                <a:gd name="T28" fmla="*/ 92 w 144"/>
                <a:gd name="T29" fmla="*/ 47 h 144"/>
                <a:gd name="T30" fmla="*/ 98 w 144"/>
                <a:gd name="T31" fmla="*/ 41 h 144"/>
                <a:gd name="T32" fmla="*/ 103 w 144"/>
                <a:gd name="T33" fmla="*/ 41 h 144"/>
                <a:gd name="T34" fmla="*/ 103 w 144"/>
                <a:gd name="T35" fmla="*/ 47 h 144"/>
                <a:gd name="T36" fmla="*/ 97 w 144"/>
                <a:gd name="T37" fmla="*/ 52 h 144"/>
                <a:gd name="T38" fmla="*/ 104 w 144"/>
                <a:gd name="T39"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144">
                  <a:moveTo>
                    <a:pt x="72" y="0"/>
                  </a:moveTo>
                  <a:cubicBezTo>
                    <a:pt x="32" y="0"/>
                    <a:pt x="0" y="32"/>
                    <a:pt x="0" y="72"/>
                  </a:cubicBezTo>
                  <a:cubicBezTo>
                    <a:pt x="0" y="112"/>
                    <a:pt x="32" y="144"/>
                    <a:pt x="72" y="144"/>
                  </a:cubicBezTo>
                  <a:cubicBezTo>
                    <a:pt x="112" y="144"/>
                    <a:pt x="144" y="112"/>
                    <a:pt x="144" y="72"/>
                  </a:cubicBezTo>
                  <a:cubicBezTo>
                    <a:pt x="144" y="32"/>
                    <a:pt x="112" y="0"/>
                    <a:pt x="72" y="0"/>
                  </a:cubicBezTo>
                  <a:close/>
                  <a:moveTo>
                    <a:pt x="104" y="72"/>
                  </a:moveTo>
                  <a:cubicBezTo>
                    <a:pt x="104" y="90"/>
                    <a:pt x="90" y="104"/>
                    <a:pt x="72" y="104"/>
                  </a:cubicBezTo>
                  <a:cubicBezTo>
                    <a:pt x="55" y="104"/>
                    <a:pt x="40" y="90"/>
                    <a:pt x="40" y="72"/>
                  </a:cubicBezTo>
                  <a:cubicBezTo>
                    <a:pt x="40" y="64"/>
                    <a:pt x="43" y="58"/>
                    <a:pt x="47" y="52"/>
                  </a:cubicBezTo>
                  <a:cubicBezTo>
                    <a:pt x="41" y="47"/>
                    <a:pt x="41" y="47"/>
                    <a:pt x="41" y="47"/>
                  </a:cubicBezTo>
                  <a:cubicBezTo>
                    <a:pt x="40" y="45"/>
                    <a:pt x="40" y="43"/>
                    <a:pt x="41" y="41"/>
                  </a:cubicBezTo>
                  <a:cubicBezTo>
                    <a:pt x="43" y="39"/>
                    <a:pt x="45" y="39"/>
                    <a:pt x="47" y="41"/>
                  </a:cubicBezTo>
                  <a:cubicBezTo>
                    <a:pt x="53" y="47"/>
                    <a:pt x="53" y="47"/>
                    <a:pt x="53" y="47"/>
                  </a:cubicBezTo>
                  <a:cubicBezTo>
                    <a:pt x="58" y="42"/>
                    <a:pt x="65" y="40"/>
                    <a:pt x="72" y="40"/>
                  </a:cubicBezTo>
                  <a:cubicBezTo>
                    <a:pt x="80" y="40"/>
                    <a:pt x="86" y="42"/>
                    <a:pt x="92" y="47"/>
                  </a:cubicBezTo>
                  <a:cubicBezTo>
                    <a:pt x="98" y="41"/>
                    <a:pt x="98" y="41"/>
                    <a:pt x="98" y="41"/>
                  </a:cubicBezTo>
                  <a:cubicBezTo>
                    <a:pt x="99" y="39"/>
                    <a:pt x="102" y="39"/>
                    <a:pt x="103" y="41"/>
                  </a:cubicBezTo>
                  <a:cubicBezTo>
                    <a:pt x="105" y="43"/>
                    <a:pt x="105" y="45"/>
                    <a:pt x="103" y="47"/>
                  </a:cubicBezTo>
                  <a:cubicBezTo>
                    <a:pt x="97" y="52"/>
                    <a:pt x="97" y="52"/>
                    <a:pt x="97" y="52"/>
                  </a:cubicBezTo>
                  <a:cubicBezTo>
                    <a:pt x="102" y="58"/>
                    <a:pt x="104" y="65"/>
                    <a:pt x="104" y="72"/>
                  </a:cubicBezTo>
                  <a:close/>
                </a:path>
              </a:pathLst>
            </a:custGeom>
            <a:grpFill/>
            <a:ln>
              <a:noFill/>
            </a:ln>
          </p:spPr>
          <p:txBody>
            <a:bodyPr vert="horz" wrap="square" lIns="91440" tIns="45720" rIns="91440" bIns="45720" numCol="1" anchor="t" anchorCtr="0" compatLnSpc="1"/>
            <a:lstStyle/>
            <a:p>
              <a:endParaRPr lang="zh-CN" altLang="en-US" dirty="0">
                <a:solidFill>
                  <a:srgbClr val="005CA1"/>
                </a:solidFill>
              </a:endParaRPr>
            </a:p>
          </p:txBody>
        </p:sp>
      </p:grpSp>
      <p:sp>
        <p:nvSpPr>
          <p:cNvPr id="16" name="文本框 15"/>
          <p:cNvSpPr txBox="1"/>
          <p:nvPr/>
        </p:nvSpPr>
        <p:spPr>
          <a:xfrm>
            <a:off x="0" y="2446955"/>
            <a:ext cx="12192000" cy="1569660"/>
          </a:xfrm>
          <a:prstGeom prst="rect">
            <a:avLst/>
          </a:prstGeom>
          <a:noFill/>
          <a:ln>
            <a:noFill/>
          </a:ln>
        </p:spPr>
        <p:txBody>
          <a:bodyPr wrap="square" rtlCol="0">
            <a:spAutoFit/>
          </a:bodyPr>
          <a:lstStyle/>
          <a:p>
            <a:pPr algn="ctr"/>
            <a:r>
              <a:rPr lang="zh-CN" altLang="en-US" sz="4800" b="1" dirty="0">
                <a:solidFill>
                  <a:schemeClr val="bg1"/>
                </a:solidFill>
                <a:latin typeface="微软雅黑" panose="020B0503020204020204" pitchFamily="34" charset="-122"/>
                <a:ea typeface="微软雅黑" panose="020B0503020204020204" pitchFamily="34" charset="-122"/>
              </a:rPr>
              <a:t>考虑</a:t>
            </a:r>
            <a:r>
              <a:rPr lang="en-US" altLang="zh-CN" sz="4800" b="1" dirty="0">
                <a:solidFill>
                  <a:schemeClr val="bg1"/>
                </a:solidFill>
                <a:latin typeface="微软雅黑" panose="020B0503020204020204" pitchFamily="34" charset="-122"/>
                <a:ea typeface="微软雅黑" panose="020B0503020204020204" pitchFamily="34" charset="-122"/>
              </a:rPr>
              <a:t>AI</a:t>
            </a:r>
            <a:r>
              <a:rPr lang="zh-CN" altLang="en-US" sz="4800" b="1" dirty="0">
                <a:solidFill>
                  <a:schemeClr val="bg1"/>
                </a:solidFill>
                <a:latin typeface="微软雅黑" panose="020B0503020204020204" pitchFamily="34" charset="-122"/>
                <a:ea typeface="微软雅黑" panose="020B0503020204020204" pitchFamily="34" charset="-122"/>
              </a:rPr>
              <a:t>模型鲁棒性及数据隐私保护</a:t>
            </a:r>
            <a:endParaRPr lang="en-US" altLang="zh-CN" sz="4800" b="1" dirty="0">
              <a:solidFill>
                <a:schemeClr val="bg1"/>
              </a:solidFill>
              <a:latin typeface="微软雅黑" panose="020B0503020204020204" pitchFamily="34" charset="-122"/>
              <a:ea typeface="微软雅黑" panose="020B0503020204020204" pitchFamily="34" charset="-122"/>
            </a:endParaRPr>
          </a:p>
          <a:p>
            <a:pPr algn="ctr"/>
            <a:r>
              <a:rPr lang="zh-CN" altLang="en-US" sz="4800" b="1" dirty="0">
                <a:solidFill>
                  <a:schemeClr val="bg1"/>
                </a:solidFill>
                <a:latin typeface="微软雅黑" panose="020B0503020204020204" pitchFamily="34" charset="-122"/>
                <a:ea typeface="微软雅黑" panose="020B0503020204020204" pitchFamily="34" charset="-122"/>
              </a:rPr>
              <a:t>的医学影像辅助诊断系统</a:t>
            </a:r>
          </a:p>
        </p:txBody>
      </p:sp>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90429" y="5464184"/>
            <a:ext cx="466244" cy="466244"/>
          </a:xfrm>
          <a:prstGeom prst="rect">
            <a:avLst/>
          </a:prstGeom>
        </p:spPr>
      </p:pic>
      <p:sp>
        <p:nvSpPr>
          <p:cNvPr id="22" name="TextBox 7"/>
          <p:cNvSpPr txBox="1"/>
          <p:nvPr/>
        </p:nvSpPr>
        <p:spPr>
          <a:xfrm>
            <a:off x="5736617" y="5478025"/>
            <a:ext cx="2646830" cy="461641"/>
          </a:xfrm>
          <a:prstGeom prst="rect">
            <a:avLst/>
          </a:prstGeom>
          <a:noFill/>
        </p:spPr>
        <p:txBody>
          <a:bodyPr wrap="none" lIns="91416" tIns="45708" rIns="91416" bIns="45708" rtlCol="0">
            <a:spAutoFit/>
          </a:bodyPr>
          <a:lstStyle/>
          <a:p>
            <a:r>
              <a:rPr lang="zh-CN" altLang="en-US" sz="2400" b="1" dirty="0">
                <a:latin typeface="微软雅黑" panose="020B0503020204020204" pitchFamily="34" charset="-122"/>
                <a:ea typeface="微软雅黑" panose="020B0503020204020204" pitchFamily="34" charset="-122"/>
              </a:rPr>
              <a:t>指导老师</a:t>
            </a:r>
            <a:r>
              <a:rPr lang="zh-CN" altLang="en-US" sz="2400" dirty="0">
                <a:latin typeface="微软雅黑" panose="020B0503020204020204" pitchFamily="34" charset="-122"/>
                <a:ea typeface="微软雅黑" panose="020B0503020204020204" pitchFamily="34" charset="-122"/>
              </a:rPr>
              <a:t>：姜善成</a:t>
            </a:r>
          </a:p>
        </p:txBody>
      </p:sp>
      <p:pic>
        <p:nvPicPr>
          <p:cNvPr id="23" name="图片 22"/>
          <p:cNvPicPr>
            <a:picLocks noChangeAspect="1"/>
          </p:cNvPicPr>
          <p:nvPr/>
        </p:nvPicPr>
        <p:blipFill>
          <a:blip r:embed="rId6" cstate="print"/>
          <a:stretch>
            <a:fillRect/>
          </a:stretch>
        </p:blipFill>
        <p:spPr>
          <a:xfrm rot="20081141">
            <a:off x="897997" y="4111017"/>
            <a:ext cx="3134831" cy="310159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EF1F5B96-F9C1-48EC-A668-4788CAC80ED3}"/>
              </a:ext>
            </a:extLst>
          </p:cNvPr>
          <p:cNvPicPr>
            <a:picLocks noChangeAspect="1"/>
          </p:cNvPicPr>
          <p:nvPr/>
        </p:nvPicPr>
        <p:blipFill rotWithShape="1">
          <a:blip r:embed="rId3">
            <a:extLst>
              <a:ext uri="{28A0092B-C50C-407E-A947-70E740481C1C}">
                <a14:useLocalDpi xmlns:a14="http://schemas.microsoft.com/office/drawing/2010/main" val="0"/>
              </a:ext>
            </a:extLst>
          </a:blip>
          <a:srcRect t="21604" b="37591"/>
          <a:stretch/>
        </p:blipFill>
        <p:spPr>
          <a:xfrm>
            <a:off x="-17299" y="0"/>
            <a:ext cx="12209296" cy="3736490"/>
          </a:xfrm>
          <a:prstGeom prst="rect">
            <a:avLst/>
          </a:prstGeom>
        </p:spPr>
      </p:pic>
      <p:sp>
        <p:nvSpPr>
          <p:cNvPr id="3" name="矩形 2"/>
          <p:cNvSpPr/>
          <p:nvPr/>
        </p:nvSpPr>
        <p:spPr>
          <a:xfrm rot="5400000">
            <a:off x="4227759" y="-4227756"/>
            <a:ext cx="3736490" cy="12192002"/>
          </a:xfrm>
          <a:prstGeom prst="rect">
            <a:avLst/>
          </a:prstGeom>
          <a:gradFill>
            <a:gsLst>
              <a:gs pos="0">
                <a:srgbClr val="014723"/>
              </a:gs>
              <a:gs pos="59000">
                <a:srgbClr val="014723">
                  <a:alpha val="40000"/>
                </a:srgbClr>
              </a:gs>
              <a:gs pos="100000">
                <a:srgbClr val="014723">
                  <a:alpha val="1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8" name="文本框 7"/>
          <p:cNvSpPr txBox="1"/>
          <p:nvPr/>
        </p:nvSpPr>
        <p:spPr>
          <a:xfrm>
            <a:off x="5895464" y="3410714"/>
            <a:ext cx="401072" cy="646331"/>
          </a:xfrm>
          <a:prstGeom prst="rect">
            <a:avLst/>
          </a:prstGeom>
          <a:noFill/>
        </p:spPr>
        <p:txBody>
          <a:bodyPr wrap="none" rtlCol="0">
            <a:spAutoFit/>
          </a:bodyPr>
          <a:lstStyle/>
          <a:p>
            <a:pPr algn="ctr"/>
            <a:r>
              <a:rPr lang="en-US" altLang="zh-CN" sz="3600" dirty="0">
                <a:solidFill>
                  <a:schemeClr val="bg1"/>
                </a:solidFill>
                <a:latin typeface="华文楷体" panose="02010600040101010101" pitchFamily="2" charset="-122"/>
                <a:ea typeface="华文楷体" panose="02010600040101010101" pitchFamily="2" charset="-122"/>
              </a:rPr>
              <a:t>3</a:t>
            </a:r>
          </a:p>
        </p:txBody>
      </p:sp>
      <p:sp>
        <p:nvSpPr>
          <p:cNvPr id="9" name="文本框 8"/>
          <p:cNvSpPr txBox="1"/>
          <p:nvPr/>
        </p:nvSpPr>
        <p:spPr>
          <a:xfrm>
            <a:off x="1383324" y="4697510"/>
            <a:ext cx="9425352" cy="1015663"/>
          </a:xfrm>
          <a:prstGeom prst="rect">
            <a:avLst/>
          </a:prstGeom>
          <a:noFill/>
          <a:ln>
            <a:noFill/>
          </a:ln>
        </p:spPr>
        <p:txBody>
          <a:bodyPr wrap="square" rtlCol="0">
            <a:spAutoFit/>
          </a:bodyPr>
          <a:lstStyle/>
          <a:p>
            <a:pPr algn="ctr"/>
            <a:r>
              <a:rPr lang="zh-CN" altLang="en-US" sz="6000" b="1" spc="600" dirty="0">
                <a:solidFill>
                  <a:srgbClr val="005825"/>
                </a:solidFill>
                <a:latin typeface="华文新魏" panose="02010800040101010101" pitchFamily="2" charset="-122"/>
                <a:ea typeface="华文新魏" panose="02010800040101010101" pitchFamily="2" charset="-122"/>
              </a:rPr>
              <a:t>项目结果</a:t>
            </a:r>
          </a:p>
        </p:txBody>
      </p:sp>
      <p:pic>
        <p:nvPicPr>
          <p:cNvPr id="10" name="图片 9">
            <a:extLst>
              <a:ext uri="{FF2B5EF4-FFF2-40B4-BE49-F238E27FC236}">
                <a16:creationId xmlns:a16="http://schemas.microsoft.com/office/drawing/2014/main" id="{ED54B3F5-FD72-4993-B0EE-6C48FAF63EA9}"/>
              </a:ext>
            </a:extLst>
          </p:cNvPr>
          <p:cNvPicPr>
            <a:picLocks noChangeAspect="1"/>
          </p:cNvPicPr>
          <p:nvPr/>
        </p:nvPicPr>
        <p:blipFill rotWithShape="1">
          <a:blip r:embed="rId4">
            <a:extLst>
              <a:ext uri="{28A0092B-C50C-407E-A947-70E740481C1C}">
                <a14:useLocalDpi xmlns:a14="http://schemas.microsoft.com/office/drawing/2010/main" val="0"/>
              </a:ext>
            </a:extLst>
          </a:blip>
          <a:srcRect t="19562" b="3296"/>
          <a:stretch/>
        </p:blipFill>
        <p:spPr>
          <a:xfrm>
            <a:off x="2716059" y="661011"/>
            <a:ext cx="6759883" cy="2383189"/>
          </a:xfrm>
          <a:prstGeom prst="rect">
            <a:avLst/>
          </a:prstGeom>
        </p:spPr>
      </p:pic>
    </p:spTree>
    <p:extLst>
      <p:ext uri="{BB962C8B-B14F-4D97-AF65-F5344CB8AC3E}">
        <p14:creationId xmlns:p14="http://schemas.microsoft.com/office/powerpoint/2010/main" val="196106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14" presetClass="entr" presetSubtype="1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randombar(horizont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4">
            <a:extLst>
              <a:ext uri="{FF2B5EF4-FFF2-40B4-BE49-F238E27FC236}">
                <a16:creationId xmlns:a16="http://schemas.microsoft.com/office/drawing/2014/main" id="{E3DBADB1-2740-4871-9A11-9800875AC31F}"/>
              </a:ext>
            </a:extLst>
          </p:cNvPr>
          <p:cNvSpPr/>
          <p:nvPr/>
        </p:nvSpPr>
        <p:spPr>
          <a:xfrm>
            <a:off x="1" y="0"/>
            <a:ext cx="315998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b="1" dirty="0">
              <a:latin typeface="微软雅黑" panose="020B0503020204020204" pitchFamily="34" charset="-122"/>
              <a:ea typeface="微软雅黑" panose="020B0503020204020204" pitchFamily="34" charset="-122"/>
            </a:endParaRPr>
          </a:p>
        </p:txBody>
      </p:sp>
      <p:sp>
        <p:nvSpPr>
          <p:cNvPr id="33" name="矩形 4">
            <a:extLst>
              <a:ext uri="{FF2B5EF4-FFF2-40B4-BE49-F238E27FC236}">
                <a16:creationId xmlns:a16="http://schemas.microsoft.com/office/drawing/2014/main" id="{64888997-9B8D-47D6-9AD7-34AF46E540FA}"/>
              </a:ext>
            </a:extLst>
          </p:cNvPr>
          <p:cNvSpPr/>
          <p:nvPr/>
        </p:nvSpPr>
        <p:spPr>
          <a:xfrm>
            <a:off x="9933995" y="0"/>
            <a:ext cx="2258005"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项目总结</a:t>
            </a:r>
          </a:p>
        </p:txBody>
      </p:sp>
      <p:sp>
        <p:nvSpPr>
          <p:cNvPr id="29" name="矩形 4">
            <a:extLst>
              <a:ext uri="{FF2B5EF4-FFF2-40B4-BE49-F238E27FC236}">
                <a16:creationId xmlns:a16="http://schemas.microsoft.com/office/drawing/2014/main" id="{24A6EA2D-BC57-497B-A5BD-45F6F1A7F79E}"/>
              </a:ext>
            </a:extLst>
          </p:cNvPr>
          <p:cNvSpPr/>
          <p:nvPr/>
        </p:nvSpPr>
        <p:spPr>
          <a:xfrm>
            <a:off x="3159980" y="0"/>
            <a:ext cx="2258005"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项目概述</a:t>
            </a:r>
          </a:p>
        </p:txBody>
      </p:sp>
      <p:pic>
        <p:nvPicPr>
          <p:cNvPr id="24" name="图片 23">
            <a:extLst>
              <a:ext uri="{FF2B5EF4-FFF2-40B4-BE49-F238E27FC236}">
                <a16:creationId xmlns:a16="http://schemas.microsoft.com/office/drawing/2014/main" id="{A120ABF6-283D-4975-9165-9366DA5413D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5827" y="-264632"/>
            <a:ext cx="2508327" cy="1146352"/>
          </a:xfrm>
          <a:prstGeom prst="rect">
            <a:avLst/>
          </a:prstGeom>
        </p:spPr>
      </p:pic>
      <p:sp>
        <p:nvSpPr>
          <p:cNvPr id="28" name="矩形 4">
            <a:extLst>
              <a:ext uri="{FF2B5EF4-FFF2-40B4-BE49-F238E27FC236}">
                <a16:creationId xmlns:a16="http://schemas.microsoft.com/office/drawing/2014/main" id="{523C8446-B4DA-479D-BCB6-7EA35F22EF9A}"/>
              </a:ext>
            </a:extLst>
          </p:cNvPr>
          <p:cNvSpPr/>
          <p:nvPr/>
        </p:nvSpPr>
        <p:spPr>
          <a:xfrm>
            <a:off x="5417985" y="0"/>
            <a:ext cx="2258005"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项目方案</a:t>
            </a:r>
          </a:p>
        </p:txBody>
      </p:sp>
      <p:sp>
        <p:nvSpPr>
          <p:cNvPr id="26" name="矩形 4">
            <a:extLst>
              <a:ext uri="{FF2B5EF4-FFF2-40B4-BE49-F238E27FC236}">
                <a16:creationId xmlns:a16="http://schemas.microsoft.com/office/drawing/2014/main" id="{2A4D91F8-6ABB-47AC-A9C7-FC62D656F6A9}"/>
              </a:ext>
            </a:extLst>
          </p:cNvPr>
          <p:cNvSpPr/>
          <p:nvPr/>
        </p:nvSpPr>
        <p:spPr>
          <a:xfrm>
            <a:off x="7675990" y="0"/>
            <a:ext cx="2258005"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86535508-2CBB-405A-835D-ABE54D66FBE7}"/>
              </a:ext>
            </a:extLst>
          </p:cNvPr>
          <p:cNvSpPr/>
          <p:nvPr/>
        </p:nvSpPr>
        <p:spPr>
          <a:xfrm flipH="1">
            <a:off x="7675989" y="0"/>
            <a:ext cx="2258005" cy="792000"/>
          </a:xfrm>
          <a:prstGeom prst="rect">
            <a:avLst/>
          </a:prstGeom>
          <a:solidFill>
            <a:srgbClr val="0050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项目结果</a:t>
            </a:r>
          </a:p>
        </p:txBody>
      </p:sp>
      <p:sp>
        <p:nvSpPr>
          <p:cNvPr id="15" name="箭头: V 形 14">
            <a:extLst>
              <a:ext uri="{FF2B5EF4-FFF2-40B4-BE49-F238E27FC236}">
                <a16:creationId xmlns:a16="http://schemas.microsoft.com/office/drawing/2014/main" id="{35CDC4CD-166E-44C8-8B6B-5DE81C56C283}"/>
              </a:ext>
            </a:extLst>
          </p:cNvPr>
          <p:cNvSpPr/>
          <p:nvPr/>
        </p:nvSpPr>
        <p:spPr>
          <a:xfrm>
            <a:off x="-325826" y="1113960"/>
            <a:ext cx="3159980" cy="546997"/>
          </a:xfrm>
          <a:prstGeom prst="chevron">
            <a:avLst/>
          </a:prstGeom>
          <a:solidFill>
            <a:srgbClr val="005825"/>
          </a:solidFill>
          <a:ln>
            <a:solidFill>
              <a:srgbClr val="00501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微软雅黑" panose="020B0503020204020204" pitchFamily="34" charset="-122"/>
                <a:ea typeface="微软雅黑" panose="020B0503020204020204" pitchFamily="34" charset="-122"/>
              </a:rPr>
              <a:t>3.1</a:t>
            </a:r>
            <a:r>
              <a:rPr lang="zh-CN" altLang="en-US" sz="2400" b="1" dirty="0">
                <a:solidFill>
                  <a:schemeClr val="bg1"/>
                </a:solidFill>
                <a:latin typeface="微软雅黑" panose="020B0503020204020204" pitchFamily="34" charset="-122"/>
                <a:ea typeface="微软雅黑" panose="020B0503020204020204" pitchFamily="34" charset="-122"/>
              </a:rPr>
              <a:t>  实验结果</a:t>
            </a:r>
          </a:p>
        </p:txBody>
      </p:sp>
      <p:sp>
        <p:nvSpPr>
          <p:cNvPr id="17" name="矩形 16">
            <a:extLst>
              <a:ext uri="{FF2B5EF4-FFF2-40B4-BE49-F238E27FC236}">
                <a16:creationId xmlns:a16="http://schemas.microsoft.com/office/drawing/2014/main" id="{F38E7ED2-39E4-4107-A9F9-16CF09FAE44B}"/>
              </a:ext>
            </a:extLst>
          </p:cNvPr>
          <p:cNvSpPr/>
          <p:nvPr/>
        </p:nvSpPr>
        <p:spPr>
          <a:xfrm>
            <a:off x="3458098" y="4154466"/>
            <a:ext cx="5275803" cy="307777"/>
          </a:xfrm>
          <a:prstGeom prst="rect">
            <a:avLst/>
          </a:prstGeom>
        </p:spPr>
        <p:txBody>
          <a:bodyPr wrap="none">
            <a:spAutoFit/>
          </a:bodyPr>
          <a:lstStyle/>
          <a:p>
            <a:pPr algn="ctr"/>
            <a:r>
              <a:rPr lang="zh-CN" altLang="en-US" sz="1400" b="1" dirty="0"/>
              <a:t>模型实验结果（用</a:t>
            </a:r>
            <a:r>
              <a:rPr lang="en-US" altLang="zh-CN" sz="1400" b="1" dirty="0"/>
              <a:t>Dice</a:t>
            </a:r>
            <a:r>
              <a:rPr lang="zh-CN" altLang="en-US" sz="1400" b="1" dirty="0"/>
              <a:t>作为评价指标），并于其他模型进行比较</a:t>
            </a:r>
          </a:p>
        </p:txBody>
      </p:sp>
      <p:sp>
        <p:nvSpPr>
          <p:cNvPr id="12" name="矩形 11">
            <a:extLst>
              <a:ext uri="{FF2B5EF4-FFF2-40B4-BE49-F238E27FC236}">
                <a16:creationId xmlns:a16="http://schemas.microsoft.com/office/drawing/2014/main" id="{F24696DC-BEFB-49C2-9D48-6F471C7200F1}"/>
              </a:ext>
            </a:extLst>
          </p:cNvPr>
          <p:cNvSpPr/>
          <p:nvPr/>
        </p:nvSpPr>
        <p:spPr>
          <a:xfrm>
            <a:off x="5488466" y="6226885"/>
            <a:ext cx="1800493" cy="307777"/>
          </a:xfrm>
          <a:prstGeom prst="rect">
            <a:avLst/>
          </a:prstGeom>
        </p:spPr>
        <p:txBody>
          <a:bodyPr wrap="none">
            <a:spAutoFit/>
          </a:bodyPr>
          <a:lstStyle/>
          <a:p>
            <a:pPr algn="ctr"/>
            <a:r>
              <a:rPr lang="zh-CN" altLang="en-US" sz="1400" b="1" dirty="0"/>
              <a:t>模型最终的分割效果</a:t>
            </a:r>
          </a:p>
        </p:txBody>
      </p:sp>
      <p:graphicFrame>
        <p:nvGraphicFramePr>
          <p:cNvPr id="3" name="表格 2">
            <a:extLst>
              <a:ext uri="{FF2B5EF4-FFF2-40B4-BE49-F238E27FC236}">
                <a16:creationId xmlns:a16="http://schemas.microsoft.com/office/drawing/2014/main" id="{B28C23C2-67D7-43F4-BC5C-93DF70D2F5C8}"/>
              </a:ext>
            </a:extLst>
          </p:cNvPr>
          <p:cNvGraphicFramePr>
            <a:graphicFrameLocks noGrp="1"/>
          </p:cNvGraphicFramePr>
          <p:nvPr>
            <p:extLst>
              <p:ext uri="{D42A27DB-BD31-4B8C-83A1-F6EECF244321}">
                <p14:modId xmlns:p14="http://schemas.microsoft.com/office/powerpoint/2010/main" val="2388567934"/>
              </p:ext>
            </p:extLst>
          </p:nvPr>
        </p:nvGraphicFramePr>
        <p:xfrm>
          <a:off x="1579989" y="1803397"/>
          <a:ext cx="9196866" cy="2321319"/>
        </p:xfrm>
        <a:graphic>
          <a:graphicData uri="http://schemas.openxmlformats.org/drawingml/2006/table">
            <a:tbl>
              <a:tblPr>
                <a:tableStyleId>{5C22544A-7EE6-4342-B048-85BDC9FD1C3A}</a:tableStyleId>
              </a:tblPr>
              <a:tblGrid>
                <a:gridCol w="1313838">
                  <a:extLst>
                    <a:ext uri="{9D8B030D-6E8A-4147-A177-3AD203B41FA5}">
                      <a16:colId xmlns:a16="http://schemas.microsoft.com/office/drawing/2014/main" val="3480052876"/>
                    </a:ext>
                  </a:extLst>
                </a:gridCol>
                <a:gridCol w="1313838">
                  <a:extLst>
                    <a:ext uri="{9D8B030D-6E8A-4147-A177-3AD203B41FA5}">
                      <a16:colId xmlns:a16="http://schemas.microsoft.com/office/drawing/2014/main" val="69737214"/>
                    </a:ext>
                  </a:extLst>
                </a:gridCol>
                <a:gridCol w="1313838">
                  <a:extLst>
                    <a:ext uri="{9D8B030D-6E8A-4147-A177-3AD203B41FA5}">
                      <a16:colId xmlns:a16="http://schemas.microsoft.com/office/drawing/2014/main" val="827414072"/>
                    </a:ext>
                  </a:extLst>
                </a:gridCol>
                <a:gridCol w="1313838">
                  <a:extLst>
                    <a:ext uri="{9D8B030D-6E8A-4147-A177-3AD203B41FA5}">
                      <a16:colId xmlns:a16="http://schemas.microsoft.com/office/drawing/2014/main" val="1292743592"/>
                    </a:ext>
                  </a:extLst>
                </a:gridCol>
                <a:gridCol w="1313838">
                  <a:extLst>
                    <a:ext uri="{9D8B030D-6E8A-4147-A177-3AD203B41FA5}">
                      <a16:colId xmlns:a16="http://schemas.microsoft.com/office/drawing/2014/main" val="48273618"/>
                    </a:ext>
                  </a:extLst>
                </a:gridCol>
                <a:gridCol w="1313838">
                  <a:extLst>
                    <a:ext uri="{9D8B030D-6E8A-4147-A177-3AD203B41FA5}">
                      <a16:colId xmlns:a16="http://schemas.microsoft.com/office/drawing/2014/main" val="29504252"/>
                    </a:ext>
                  </a:extLst>
                </a:gridCol>
                <a:gridCol w="1313838">
                  <a:extLst>
                    <a:ext uri="{9D8B030D-6E8A-4147-A177-3AD203B41FA5}">
                      <a16:colId xmlns:a16="http://schemas.microsoft.com/office/drawing/2014/main" val="2195608240"/>
                    </a:ext>
                  </a:extLst>
                </a:gridCol>
              </a:tblGrid>
              <a:tr h="211029">
                <a:tc rowSpan="2">
                  <a:txBody>
                    <a:bodyPr/>
                    <a:lstStyle/>
                    <a:p>
                      <a:pPr algn="ctr" fontAlgn="ctr"/>
                      <a:r>
                        <a:rPr lang="en-US" sz="1100" u="none" strike="noStrike" dirty="0">
                          <a:effectLst/>
                        </a:rPr>
                        <a:t>Method</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1100" u="none" strike="noStrike">
                          <a:effectLst/>
                        </a:rPr>
                        <a:t>Task1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gridSpan="5">
                  <a:txBody>
                    <a:bodyPr/>
                    <a:lstStyle/>
                    <a:p>
                      <a:pPr algn="ctr" fontAlgn="ctr"/>
                      <a:r>
                        <a:rPr lang="en-US" sz="1100" u="none" strike="noStrike" dirty="0">
                          <a:effectLst/>
                        </a:rPr>
                        <a:t>Task2</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74179061"/>
                  </a:ext>
                </a:extLst>
              </a:tr>
              <a:tr h="211029">
                <a:tc vMerge="1">
                  <a:txBody>
                    <a:bodyPr/>
                    <a:lstStyle/>
                    <a:p>
                      <a:endParaRPr lang="zh-CN" altLang="en-US"/>
                    </a:p>
                  </a:txBody>
                  <a:tcPr/>
                </a:tc>
                <a:tc>
                  <a:txBody>
                    <a:bodyPr/>
                    <a:lstStyle/>
                    <a:p>
                      <a:pPr algn="l" fontAlgn="ctr"/>
                      <a:r>
                        <a:rPr lang="en-US" sz="1100" u="none" strike="noStrike">
                          <a:effectLst/>
                        </a:rPr>
                        <a:t>Generic</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sz="1100" u="none" strike="noStrike">
                          <a:effectLst/>
                        </a:rPr>
                        <a:t>Center A </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sz="1100" u="none" strike="noStrike">
                          <a:effectLst/>
                        </a:rPr>
                        <a:t>CenterB</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sz="1100" u="none" strike="noStrike">
                          <a:effectLst/>
                        </a:rPr>
                        <a:t>CenterC</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sz="1100" u="none" strike="noStrike">
                          <a:effectLst/>
                        </a:rPr>
                        <a:t>CenterD</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sz="1100" u="none" strike="noStrike">
                          <a:effectLst/>
                        </a:rPr>
                        <a:t>Mean</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1175990465"/>
                  </a:ext>
                </a:extLst>
              </a:tr>
              <a:tr h="211029">
                <a:tc gridSpan="7">
                  <a:txBody>
                    <a:bodyPr/>
                    <a:lstStyle/>
                    <a:p>
                      <a:pPr algn="l" fontAlgn="ctr"/>
                      <a:r>
                        <a:rPr lang="en-US" sz="1100" u="none" strike="noStrike">
                          <a:effectLst/>
                        </a:rPr>
                        <a:t>Global methods</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58341120"/>
                  </a:ext>
                </a:extLst>
              </a:tr>
              <a:tr h="211029">
                <a:tc>
                  <a:txBody>
                    <a:bodyPr/>
                    <a:lstStyle/>
                    <a:p>
                      <a:pPr algn="l" fontAlgn="ctr"/>
                      <a:r>
                        <a:rPr lang="en-US" sz="1100" u="none" strike="noStrike">
                          <a:effectLst/>
                        </a:rPr>
                        <a:t>Swarm</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altLang="zh-CN" sz="1100" u="none" strike="noStrike">
                          <a:effectLst/>
                        </a:rPr>
                        <a:t>0.844±0.042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altLang="zh-CN" sz="1100" u="none" strike="noStrike">
                          <a:effectLst/>
                        </a:rPr>
                        <a:t>0.749±0.090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altLang="zh-CN" sz="1100" u="none" strike="noStrike">
                          <a:effectLst/>
                        </a:rPr>
                        <a:t>0.739±0.092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altLang="zh-CN" sz="1100" u="none" strike="noStrike">
                          <a:effectLst/>
                        </a:rPr>
                        <a:t>0.840±0.032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altLang="zh-CN" sz="1100" u="none" strike="noStrike">
                          <a:effectLst/>
                        </a:rPr>
                        <a:t>0.825±0.029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altLang="zh-CN" sz="1100" u="none" strike="noStrike">
                          <a:effectLst/>
                        </a:rPr>
                        <a:t>0.799±0.057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2686217448"/>
                  </a:ext>
                </a:extLst>
              </a:tr>
              <a:tr h="211029">
                <a:tc>
                  <a:txBody>
                    <a:bodyPr/>
                    <a:lstStyle/>
                    <a:p>
                      <a:pPr algn="l" fontAlgn="ctr"/>
                      <a:r>
                        <a:rPr lang="en-US" sz="1100" u="none" strike="noStrike">
                          <a:effectLst/>
                        </a:rPr>
                        <a:t>FedProx</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altLang="zh-CN" sz="1100" u="none" strike="noStrike">
                          <a:effectLst/>
                        </a:rPr>
                        <a:t>0.870±0.029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altLang="zh-CN" sz="1100" u="none" strike="noStrike">
                          <a:effectLst/>
                        </a:rPr>
                        <a:t>0.751±0.116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altLang="zh-CN" sz="1100" u="none" strike="noStrike">
                          <a:effectLst/>
                        </a:rPr>
                        <a:t>0.741±0.083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altLang="zh-CN" sz="1100" u="none" strike="noStrike" dirty="0">
                          <a:effectLst/>
                        </a:rPr>
                        <a:t>0.850±0.023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altLang="zh-CN" sz="1100" u="none" strike="noStrike">
                          <a:effectLst/>
                        </a:rPr>
                        <a:t>0.851±0.021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altLang="zh-CN" sz="1100" u="none" strike="noStrike">
                          <a:effectLst/>
                        </a:rPr>
                        <a:t>0.813±0.054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2042242790"/>
                  </a:ext>
                </a:extLst>
              </a:tr>
              <a:tr h="211029">
                <a:tc>
                  <a:txBody>
                    <a:bodyPr/>
                    <a:lstStyle/>
                    <a:p>
                      <a:pPr algn="l" fontAlgn="ctr"/>
                      <a:r>
                        <a:rPr lang="en-US" sz="1100" u="none" strike="noStrike">
                          <a:effectLst/>
                        </a:rPr>
                        <a:t>FedCerv</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altLang="zh-CN" sz="1100" u="none" strike="noStrike">
                          <a:effectLst/>
                        </a:rPr>
                        <a:t>0.868±0.038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altLang="zh-CN" sz="1100" u="none" strike="noStrike">
                          <a:effectLst/>
                        </a:rPr>
                        <a:t>0.727±0.221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altLang="zh-CN" sz="1100" u="none" strike="noStrike">
                          <a:effectLst/>
                        </a:rPr>
                        <a:t>0.728±0.099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altLang="zh-CN" sz="1100" u="none" strike="noStrike" dirty="0">
                          <a:effectLst/>
                        </a:rPr>
                        <a:t>0.835±0.028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altLang="zh-CN" sz="1100" u="none" strike="noStrike">
                          <a:effectLst/>
                        </a:rPr>
                        <a:t>0.823±0.028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altLang="zh-CN" sz="1100" u="none" strike="noStrike">
                          <a:effectLst/>
                        </a:rPr>
                        <a:t>0.796±0.083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1418503265"/>
                  </a:ext>
                </a:extLst>
              </a:tr>
              <a:tr h="211029">
                <a:tc gridSpan="7">
                  <a:txBody>
                    <a:bodyPr/>
                    <a:lstStyle/>
                    <a:p>
                      <a:pPr algn="l" fontAlgn="ctr"/>
                      <a:r>
                        <a:rPr lang="en-US" sz="1100" u="none" strike="noStrike">
                          <a:effectLst/>
                        </a:rPr>
                        <a:t>Personalized methods</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91166074"/>
                  </a:ext>
                </a:extLst>
              </a:tr>
              <a:tr h="211029">
                <a:tc>
                  <a:txBody>
                    <a:bodyPr/>
                    <a:lstStyle/>
                    <a:p>
                      <a:pPr algn="l" fontAlgn="ctr"/>
                      <a:r>
                        <a:rPr lang="en-US" sz="1100" u="none" strike="noStrike">
                          <a:effectLst/>
                        </a:rPr>
                        <a:t>Single</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altLang="zh-CN" sz="1100" u="none" strike="noStrike">
                          <a:effectLst/>
                        </a:rPr>
                        <a:t>0.734±0.143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altLang="zh-CN" sz="1100" u="none" strike="noStrike">
                          <a:effectLst/>
                        </a:rPr>
                        <a:t>0.693±0.203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altLang="zh-CN" sz="1100" u="none" strike="noStrike">
                          <a:effectLst/>
                        </a:rPr>
                        <a:t>0.791±0.054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altLang="zh-CN" sz="1100" u="none" strike="noStrike">
                          <a:effectLst/>
                        </a:rPr>
                        <a:t>0.708±0.049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altLang="zh-CN" sz="1100" u="none" strike="noStrike">
                          <a:effectLst/>
                        </a:rPr>
                        <a:t>0.768±0.027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altLang="zh-CN" sz="1100" u="none" strike="noStrike">
                          <a:effectLst/>
                        </a:rPr>
                        <a:t>0.739±0.095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1771938308"/>
                  </a:ext>
                </a:extLst>
              </a:tr>
              <a:tr h="211029">
                <a:tc>
                  <a:txBody>
                    <a:bodyPr/>
                    <a:lstStyle/>
                    <a:p>
                      <a:pPr algn="l" fontAlgn="ctr"/>
                      <a:r>
                        <a:rPr lang="en-US" sz="1100" u="none" strike="noStrike">
                          <a:effectLst/>
                        </a:rPr>
                        <a:t>FedRep</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altLang="zh-CN" sz="1100" u="none" strike="noStrike">
                          <a:effectLst/>
                        </a:rPr>
                        <a:t>0.791±0.054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altLang="zh-CN" sz="1100" u="none" strike="noStrike">
                          <a:effectLst/>
                        </a:rPr>
                        <a:t>0.775±0.218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altLang="zh-CN" sz="1100" u="none" strike="noStrike">
                          <a:effectLst/>
                        </a:rPr>
                        <a:t>0.764±0.062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altLang="zh-CN" sz="1100" u="none" strike="noStrike">
                          <a:effectLst/>
                        </a:rPr>
                        <a:t>0.769±0.041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altLang="zh-CN" sz="1100" u="none" strike="noStrike">
                          <a:effectLst/>
                        </a:rPr>
                        <a:t>0.833±0.029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altLang="zh-CN" sz="1100" u="none" strike="noStrike">
                          <a:effectLst/>
                        </a:rPr>
                        <a:t>0.786±0.081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729195953"/>
                  </a:ext>
                </a:extLst>
              </a:tr>
              <a:tr h="211029">
                <a:tc>
                  <a:txBody>
                    <a:bodyPr/>
                    <a:lstStyle/>
                    <a:p>
                      <a:pPr algn="l" fontAlgn="ctr"/>
                      <a:r>
                        <a:rPr lang="en-US" sz="1100" u="none" strike="noStrike" dirty="0">
                          <a:effectLst/>
                        </a:rPr>
                        <a:t>Ditto</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altLang="zh-CN" sz="1100" u="none" strike="noStrike">
                          <a:effectLst/>
                        </a:rPr>
                        <a:t>0.781±0.068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altLang="zh-CN" sz="1100" u="none" strike="noStrike">
                          <a:effectLst/>
                        </a:rPr>
                        <a:t>0.762±0.187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altLang="zh-CN" sz="1100" u="none" strike="noStrike">
                          <a:effectLst/>
                        </a:rPr>
                        <a:t>0.799±0.0438</a:t>
                      </a:r>
                      <a:endParaRPr lang="en-US" altLang="zh-CN" sz="1100" b="1"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altLang="zh-CN" sz="1100" u="none" strike="noStrike">
                          <a:effectLst/>
                        </a:rPr>
                        <a:t>0.763±0.028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altLang="zh-CN" sz="1100" u="none" strike="noStrike">
                          <a:effectLst/>
                        </a:rPr>
                        <a:t>0.810±0.033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altLang="zh-CN" sz="1100" u="none" strike="noStrike">
                          <a:effectLst/>
                        </a:rPr>
                        <a:t>0.783±0.072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1994937664"/>
                  </a:ext>
                </a:extLst>
              </a:tr>
              <a:tr h="211029">
                <a:tc>
                  <a:txBody>
                    <a:bodyPr/>
                    <a:lstStyle/>
                    <a:p>
                      <a:pPr algn="l" fontAlgn="ctr"/>
                      <a:r>
                        <a:rPr lang="en-US" sz="1100" b="1" u="none" strike="noStrike" dirty="0">
                          <a:effectLst/>
                        </a:rPr>
                        <a:t>Ours</a:t>
                      </a:r>
                      <a:endParaRPr lang="en-US" sz="11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altLang="zh-CN" sz="1100" u="none" strike="noStrike">
                          <a:effectLst/>
                        </a:rPr>
                        <a:t>0.887±0.025</a:t>
                      </a:r>
                      <a:endParaRPr lang="en-US" altLang="zh-CN" sz="1100" b="1"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altLang="zh-CN" sz="1100" u="none" strike="noStrike">
                          <a:effectLst/>
                        </a:rPr>
                        <a:t>0.779±0.121</a:t>
                      </a:r>
                      <a:endParaRPr lang="en-US" altLang="zh-CN" sz="1100" b="1"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altLang="zh-CN" sz="1100" u="none" strike="noStrike">
                          <a:effectLst/>
                        </a:rPr>
                        <a:t>0.798±0.039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altLang="zh-CN" sz="1100" u="none" strike="noStrike">
                          <a:effectLst/>
                        </a:rPr>
                        <a:t>0.875±0.02</a:t>
                      </a:r>
                      <a:endParaRPr lang="en-US" altLang="zh-CN" sz="1100" b="1"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altLang="zh-CN" sz="1100" u="none" strike="noStrike">
                          <a:effectLst/>
                        </a:rPr>
                        <a:t>0.875±0.030</a:t>
                      </a:r>
                      <a:endParaRPr lang="en-US" altLang="zh-CN" sz="1100" b="1"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altLang="zh-CN" sz="1100" u="none" strike="noStrike" dirty="0">
                          <a:effectLst/>
                        </a:rPr>
                        <a:t>0.843±0.047</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742791083"/>
                  </a:ext>
                </a:extLst>
              </a:tr>
            </a:tbl>
          </a:graphicData>
        </a:graphic>
      </p:graphicFrame>
      <p:pic>
        <p:nvPicPr>
          <p:cNvPr id="4" name="truearg29">
            <a:hlinkClick r:id="" action="ppaction://media"/>
            <a:extLst>
              <a:ext uri="{FF2B5EF4-FFF2-40B4-BE49-F238E27FC236}">
                <a16:creationId xmlns:a16="http://schemas.microsoft.com/office/drawing/2014/main" id="{59E149F9-BFC4-4D2F-BDBD-146142010FF6}"/>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2102316" y="4673472"/>
            <a:ext cx="1463675" cy="1463675"/>
          </a:xfrm>
          <a:prstGeom prst="rect">
            <a:avLst/>
          </a:prstGeom>
        </p:spPr>
      </p:pic>
      <p:pic>
        <p:nvPicPr>
          <p:cNvPr id="5" name="labs29">
            <a:hlinkClick r:id="" action="ppaction://media"/>
            <a:extLst>
              <a:ext uri="{FF2B5EF4-FFF2-40B4-BE49-F238E27FC236}">
                <a16:creationId xmlns:a16="http://schemas.microsoft.com/office/drawing/2014/main" id="{DE1C3675-2A3E-4F23-AC69-948A77725C11}"/>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944151" y="4673473"/>
            <a:ext cx="1463675" cy="1463675"/>
          </a:xfrm>
          <a:prstGeom prst="rect">
            <a:avLst/>
          </a:prstGeom>
        </p:spPr>
      </p:pic>
      <p:sp>
        <p:nvSpPr>
          <p:cNvPr id="6" name="文本框 5">
            <a:extLst>
              <a:ext uri="{FF2B5EF4-FFF2-40B4-BE49-F238E27FC236}">
                <a16:creationId xmlns:a16="http://schemas.microsoft.com/office/drawing/2014/main" id="{3AF7D0BE-38C8-49E3-A5EA-A8545FE1DAC1}"/>
              </a:ext>
            </a:extLst>
          </p:cNvPr>
          <p:cNvSpPr txBox="1"/>
          <p:nvPr/>
        </p:nvSpPr>
        <p:spPr>
          <a:xfrm>
            <a:off x="816429" y="5405310"/>
            <a:ext cx="959109" cy="369332"/>
          </a:xfrm>
          <a:prstGeom prst="rect">
            <a:avLst/>
          </a:prstGeom>
          <a:noFill/>
        </p:spPr>
        <p:txBody>
          <a:bodyPr wrap="none" rtlCol="0">
            <a:spAutoFit/>
          </a:bodyPr>
          <a:lstStyle/>
          <a:p>
            <a:r>
              <a:rPr lang="en-US" altLang="zh-CN" dirty="0" err="1"/>
              <a:t>Truearg</a:t>
            </a:r>
            <a:r>
              <a:rPr lang="en-US" altLang="zh-CN" dirty="0"/>
              <a:t>:</a:t>
            </a:r>
            <a:endParaRPr lang="zh-CN" altLang="en-US" dirty="0"/>
          </a:p>
        </p:txBody>
      </p:sp>
      <p:sp>
        <p:nvSpPr>
          <p:cNvPr id="8" name="文本框 7">
            <a:extLst>
              <a:ext uri="{FF2B5EF4-FFF2-40B4-BE49-F238E27FC236}">
                <a16:creationId xmlns:a16="http://schemas.microsoft.com/office/drawing/2014/main" id="{83764180-3392-4B74-A0E2-F5BA2869E83E}"/>
              </a:ext>
            </a:extLst>
          </p:cNvPr>
          <p:cNvSpPr txBox="1"/>
          <p:nvPr/>
        </p:nvSpPr>
        <p:spPr>
          <a:xfrm>
            <a:off x="6100992" y="5405310"/>
            <a:ext cx="577402" cy="369332"/>
          </a:xfrm>
          <a:prstGeom prst="rect">
            <a:avLst/>
          </a:prstGeom>
          <a:noFill/>
        </p:spPr>
        <p:txBody>
          <a:bodyPr wrap="none" rtlCol="0">
            <a:spAutoFit/>
          </a:bodyPr>
          <a:lstStyle/>
          <a:p>
            <a:r>
              <a:rPr lang="en-US" altLang="zh-CN" dirty="0"/>
              <a:t>Lab:</a:t>
            </a:r>
            <a:endParaRPr lang="zh-CN" altLang="en-US" dirty="0"/>
          </a:p>
        </p:txBody>
      </p:sp>
      <p:pic>
        <p:nvPicPr>
          <p:cNvPr id="14" name="图片 13">
            <a:extLst>
              <a:ext uri="{FF2B5EF4-FFF2-40B4-BE49-F238E27FC236}">
                <a16:creationId xmlns:a16="http://schemas.microsoft.com/office/drawing/2014/main" id="{C2E09F33-C4AC-4BE0-8F75-69CD2CC6F978}"/>
              </a:ext>
            </a:extLst>
          </p:cNvPr>
          <p:cNvPicPr>
            <a:picLocks noChangeAspect="1"/>
          </p:cNvPicPr>
          <p:nvPr/>
        </p:nvPicPr>
        <p:blipFill>
          <a:blip r:embed="rId9"/>
          <a:stretch>
            <a:fillRect/>
          </a:stretch>
        </p:blipFill>
        <p:spPr>
          <a:xfrm>
            <a:off x="3892769" y="4673471"/>
            <a:ext cx="1440068" cy="1463675"/>
          </a:xfrm>
          <a:prstGeom prst="rect">
            <a:avLst/>
          </a:prstGeom>
        </p:spPr>
      </p:pic>
      <p:pic>
        <p:nvPicPr>
          <p:cNvPr id="18" name="图片 17">
            <a:extLst>
              <a:ext uri="{FF2B5EF4-FFF2-40B4-BE49-F238E27FC236}">
                <a16:creationId xmlns:a16="http://schemas.microsoft.com/office/drawing/2014/main" id="{64FAE7DA-4705-4816-BC8E-67027BD2B769}"/>
              </a:ext>
            </a:extLst>
          </p:cNvPr>
          <p:cNvPicPr>
            <a:picLocks noChangeAspect="1"/>
          </p:cNvPicPr>
          <p:nvPr/>
        </p:nvPicPr>
        <p:blipFill>
          <a:blip r:embed="rId10"/>
          <a:stretch>
            <a:fillRect/>
          </a:stretch>
        </p:blipFill>
        <p:spPr>
          <a:xfrm>
            <a:off x="8786141" y="4673471"/>
            <a:ext cx="1431856" cy="1463675"/>
          </a:xfrm>
          <a:prstGeom prst="rect">
            <a:avLst/>
          </a:prstGeom>
        </p:spPr>
      </p:pic>
    </p:spTree>
    <p:extLst>
      <p:ext uri="{BB962C8B-B14F-4D97-AF65-F5344CB8AC3E}">
        <p14:creationId xmlns:p14="http://schemas.microsoft.com/office/powerpoint/2010/main" val="337621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42"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914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4">
            <a:extLst>
              <a:ext uri="{FF2B5EF4-FFF2-40B4-BE49-F238E27FC236}">
                <a16:creationId xmlns:a16="http://schemas.microsoft.com/office/drawing/2014/main" id="{E3DBADB1-2740-4871-9A11-9800875AC31F}"/>
              </a:ext>
            </a:extLst>
          </p:cNvPr>
          <p:cNvSpPr/>
          <p:nvPr/>
        </p:nvSpPr>
        <p:spPr>
          <a:xfrm>
            <a:off x="1" y="0"/>
            <a:ext cx="315998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b="1" dirty="0">
              <a:latin typeface="微软雅黑" panose="020B0503020204020204" pitchFamily="34" charset="-122"/>
              <a:ea typeface="微软雅黑" panose="020B0503020204020204" pitchFamily="34" charset="-122"/>
            </a:endParaRPr>
          </a:p>
        </p:txBody>
      </p:sp>
      <p:sp>
        <p:nvSpPr>
          <p:cNvPr id="33" name="矩形 4">
            <a:extLst>
              <a:ext uri="{FF2B5EF4-FFF2-40B4-BE49-F238E27FC236}">
                <a16:creationId xmlns:a16="http://schemas.microsoft.com/office/drawing/2014/main" id="{64888997-9B8D-47D6-9AD7-34AF46E540FA}"/>
              </a:ext>
            </a:extLst>
          </p:cNvPr>
          <p:cNvSpPr/>
          <p:nvPr/>
        </p:nvSpPr>
        <p:spPr>
          <a:xfrm>
            <a:off x="9933995" y="0"/>
            <a:ext cx="2258005"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项目总结</a:t>
            </a:r>
          </a:p>
        </p:txBody>
      </p:sp>
      <p:sp>
        <p:nvSpPr>
          <p:cNvPr id="29" name="矩形 4">
            <a:extLst>
              <a:ext uri="{FF2B5EF4-FFF2-40B4-BE49-F238E27FC236}">
                <a16:creationId xmlns:a16="http://schemas.microsoft.com/office/drawing/2014/main" id="{24A6EA2D-BC57-497B-A5BD-45F6F1A7F79E}"/>
              </a:ext>
            </a:extLst>
          </p:cNvPr>
          <p:cNvSpPr/>
          <p:nvPr/>
        </p:nvSpPr>
        <p:spPr>
          <a:xfrm>
            <a:off x="3159980" y="0"/>
            <a:ext cx="2258005"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项目概述</a:t>
            </a:r>
          </a:p>
        </p:txBody>
      </p:sp>
      <p:pic>
        <p:nvPicPr>
          <p:cNvPr id="24" name="图片 23">
            <a:extLst>
              <a:ext uri="{FF2B5EF4-FFF2-40B4-BE49-F238E27FC236}">
                <a16:creationId xmlns:a16="http://schemas.microsoft.com/office/drawing/2014/main" id="{A120ABF6-283D-4975-9165-9366DA5413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5827" y="-264632"/>
            <a:ext cx="2508327" cy="1146352"/>
          </a:xfrm>
          <a:prstGeom prst="rect">
            <a:avLst/>
          </a:prstGeom>
        </p:spPr>
      </p:pic>
      <p:sp>
        <p:nvSpPr>
          <p:cNvPr id="28" name="矩形 4">
            <a:extLst>
              <a:ext uri="{FF2B5EF4-FFF2-40B4-BE49-F238E27FC236}">
                <a16:creationId xmlns:a16="http://schemas.microsoft.com/office/drawing/2014/main" id="{523C8446-B4DA-479D-BCB6-7EA35F22EF9A}"/>
              </a:ext>
            </a:extLst>
          </p:cNvPr>
          <p:cNvSpPr/>
          <p:nvPr/>
        </p:nvSpPr>
        <p:spPr>
          <a:xfrm>
            <a:off x="5417985" y="0"/>
            <a:ext cx="2258005"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项目方案</a:t>
            </a:r>
          </a:p>
        </p:txBody>
      </p:sp>
      <p:sp>
        <p:nvSpPr>
          <p:cNvPr id="26" name="矩形 4">
            <a:extLst>
              <a:ext uri="{FF2B5EF4-FFF2-40B4-BE49-F238E27FC236}">
                <a16:creationId xmlns:a16="http://schemas.microsoft.com/office/drawing/2014/main" id="{2A4D91F8-6ABB-47AC-A9C7-FC62D656F6A9}"/>
              </a:ext>
            </a:extLst>
          </p:cNvPr>
          <p:cNvSpPr/>
          <p:nvPr/>
        </p:nvSpPr>
        <p:spPr>
          <a:xfrm>
            <a:off x="7675990" y="0"/>
            <a:ext cx="2258005"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86535508-2CBB-405A-835D-ABE54D66FBE7}"/>
              </a:ext>
            </a:extLst>
          </p:cNvPr>
          <p:cNvSpPr/>
          <p:nvPr/>
        </p:nvSpPr>
        <p:spPr>
          <a:xfrm flipH="1">
            <a:off x="7675989" y="0"/>
            <a:ext cx="2258005" cy="792000"/>
          </a:xfrm>
          <a:prstGeom prst="rect">
            <a:avLst/>
          </a:prstGeom>
          <a:solidFill>
            <a:srgbClr val="0050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项目结果</a:t>
            </a:r>
          </a:p>
        </p:txBody>
      </p:sp>
      <p:sp>
        <p:nvSpPr>
          <p:cNvPr id="15" name="箭头: V 形 14">
            <a:extLst>
              <a:ext uri="{FF2B5EF4-FFF2-40B4-BE49-F238E27FC236}">
                <a16:creationId xmlns:a16="http://schemas.microsoft.com/office/drawing/2014/main" id="{35CDC4CD-166E-44C8-8B6B-5DE81C56C283}"/>
              </a:ext>
            </a:extLst>
          </p:cNvPr>
          <p:cNvSpPr/>
          <p:nvPr/>
        </p:nvSpPr>
        <p:spPr>
          <a:xfrm>
            <a:off x="-325826" y="1113960"/>
            <a:ext cx="3159980" cy="546997"/>
          </a:xfrm>
          <a:prstGeom prst="chevron">
            <a:avLst/>
          </a:prstGeom>
          <a:solidFill>
            <a:srgbClr val="005825"/>
          </a:solidFill>
          <a:ln>
            <a:solidFill>
              <a:srgbClr val="00501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微软雅黑" panose="020B0503020204020204" pitchFamily="34" charset="-122"/>
                <a:ea typeface="微软雅黑" panose="020B0503020204020204" pitchFamily="34" charset="-122"/>
              </a:rPr>
              <a:t>3.1</a:t>
            </a:r>
            <a:r>
              <a:rPr lang="zh-CN" altLang="en-US" sz="2400" b="1" dirty="0">
                <a:solidFill>
                  <a:schemeClr val="bg1"/>
                </a:solidFill>
                <a:latin typeface="微软雅黑" panose="020B0503020204020204" pitchFamily="34" charset="-122"/>
                <a:ea typeface="微软雅黑" panose="020B0503020204020204" pitchFamily="34" charset="-122"/>
              </a:rPr>
              <a:t>  实验结果</a:t>
            </a:r>
          </a:p>
        </p:txBody>
      </p:sp>
      <p:sp>
        <p:nvSpPr>
          <p:cNvPr id="2" name="矩形 1">
            <a:extLst>
              <a:ext uri="{FF2B5EF4-FFF2-40B4-BE49-F238E27FC236}">
                <a16:creationId xmlns:a16="http://schemas.microsoft.com/office/drawing/2014/main" id="{4BE15E10-3409-4894-9DF6-2EF18C7A511E}"/>
              </a:ext>
            </a:extLst>
          </p:cNvPr>
          <p:cNvSpPr/>
          <p:nvPr/>
        </p:nvSpPr>
        <p:spPr>
          <a:xfrm>
            <a:off x="4687820" y="2155537"/>
            <a:ext cx="2055880" cy="400110"/>
          </a:xfrm>
          <a:prstGeom prst="rect">
            <a:avLst/>
          </a:prstGeom>
        </p:spPr>
        <p:txBody>
          <a:bodyPr wrap="square">
            <a:spAutoFit/>
          </a:bodyPr>
          <a:lstStyle/>
          <a:p>
            <a:pPr algn="ctr"/>
            <a:r>
              <a:rPr lang="zh-CN" altLang="en-US" sz="2000" b="1" dirty="0"/>
              <a:t>消融实验结果</a:t>
            </a:r>
          </a:p>
        </p:txBody>
      </p:sp>
      <p:graphicFrame>
        <p:nvGraphicFramePr>
          <p:cNvPr id="5" name="表格 4">
            <a:extLst>
              <a:ext uri="{FF2B5EF4-FFF2-40B4-BE49-F238E27FC236}">
                <a16:creationId xmlns:a16="http://schemas.microsoft.com/office/drawing/2014/main" id="{6BF3403C-B591-4244-9EBF-C72318830FC2}"/>
              </a:ext>
            </a:extLst>
          </p:cNvPr>
          <p:cNvGraphicFramePr>
            <a:graphicFrameLocks noGrp="1"/>
          </p:cNvGraphicFramePr>
          <p:nvPr>
            <p:extLst>
              <p:ext uri="{D42A27DB-BD31-4B8C-83A1-F6EECF244321}">
                <p14:modId xmlns:p14="http://schemas.microsoft.com/office/powerpoint/2010/main" val="2323531320"/>
              </p:ext>
            </p:extLst>
          </p:nvPr>
        </p:nvGraphicFramePr>
        <p:xfrm>
          <a:off x="901825" y="2719861"/>
          <a:ext cx="9627870" cy="2715735"/>
        </p:xfrm>
        <a:graphic>
          <a:graphicData uri="http://schemas.openxmlformats.org/drawingml/2006/table">
            <a:tbl>
              <a:tblPr>
                <a:tableStyleId>{5C22544A-7EE6-4342-B048-85BDC9FD1C3A}</a:tableStyleId>
              </a:tblPr>
              <a:tblGrid>
                <a:gridCol w="1604645">
                  <a:extLst>
                    <a:ext uri="{9D8B030D-6E8A-4147-A177-3AD203B41FA5}">
                      <a16:colId xmlns:a16="http://schemas.microsoft.com/office/drawing/2014/main" val="3136681446"/>
                    </a:ext>
                  </a:extLst>
                </a:gridCol>
                <a:gridCol w="1604645">
                  <a:extLst>
                    <a:ext uri="{9D8B030D-6E8A-4147-A177-3AD203B41FA5}">
                      <a16:colId xmlns:a16="http://schemas.microsoft.com/office/drawing/2014/main" val="1231322043"/>
                    </a:ext>
                  </a:extLst>
                </a:gridCol>
                <a:gridCol w="1604645">
                  <a:extLst>
                    <a:ext uri="{9D8B030D-6E8A-4147-A177-3AD203B41FA5}">
                      <a16:colId xmlns:a16="http://schemas.microsoft.com/office/drawing/2014/main" val="2877333138"/>
                    </a:ext>
                  </a:extLst>
                </a:gridCol>
                <a:gridCol w="1604645">
                  <a:extLst>
                    <a:ext uri="{9D8B030D-6E8A-4147-A177-3AD203B41FA5}">
                      <a16:colId xmlns:a16="http://schemas.microsoft.com/office/drawing/2014/main" val="1303611722"/>
                    </a:ext>
                  </a:extLst>
                </a:gridCol>
                <a:gridCol w="1604645">
                  <a:extLst>
                    <a:ext uri="{9D8B030D-6E8A-4147-A177-3AD203B41FA5}">
                      <a16:colId xmlns:a16="http://schemas.microsoft.com/office/drawing/2014/main" val="3312743093"/>
                    </a:ext>
                  </a:extLst>
                </a:gridCol>
                <a:gridCol w="1604645">
                  <a:extLst>
                    <a:ext uri="{9D8B030D-6E8A-4147-A177-3AD203B41FA5}">
                      <a16:colId xmlns:a16="http://schemas.microsoft.com/office/drawing/2014/main" val="3111536852"/>
                    </a:ext>
                  </a:extLst>
                </a:gridCol>
              </a:tblGrid>
              <a:tr h="543147">
                <a:tc rowSpan="2">
                  <a:txBody>
                    <a:bodyPr/>
                    <a:lstStyle/>
                    <a:p>
                      <a:pPr algn="ctr" fontAlgn="ctr"/>
                      <a:r>
                        <a:rPr lang="en-US" sz="1100" u="none" strike="noStrike">
                          <a:effectLst/>
                        </a:rPr>
                        <a:t>Method</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1100" u="none" strike="noStrike" dirty="0">
                          <a:effectLst/>
                        </a:rPr>
                        <a:t>Task1</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gridSpan="4">
                  <a:txBody>
                    <a:bodyPr/>
                    <a:lstStyle/>
                    <a:p>
                      <a:pPr algn="ctr" fontAlgn="ctr"/>
                      <a:r>
                        <a:rPr lang="en-US" sz="1100" u="none" strike="noStrike">
                          <a:effectLst/>
                        </a:rPr>
                        <a:t>Task2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33600511"/>
                  </a:ext>
                </a:extLst>
              </a:tr>
              <a:tr h="543147">
                <a:tc vMerge="1">
                  <a:txBody>
                    <a:bodyPr/>
                    <a:lstStyle/>
                    <a:p>
                      <a:endParaRPr lang="zh-CN" altLang="en-US"/>
                    </a:p>
                  </a:txBody>
                  <a:tcPr/>
                </a:tc>
                <a:tc>
                  <a:txBody>
                    <a:bodyPr/>
                    <a:lstStyle/>
                    <a:p>
                      <a:pPr algn="l" fontAlgn="ctr"/>
                      <a:r>
                        <a:rPr lang="en-US" sz="1100" u="none" strike="noStrike">
                          <a:effectLst/>
                        </a:rPr>
                        <a:t>Generic</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sz="1100" u="none" strike="noStrike">
                          <a:effectLst/>
                        </a:rPr>
                        <a:t>Center A </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sz="1100" u="none" strike="noStrike" dirty="0" err="1">
                          <a:effectLst/>
                        </a:rPr>
                        <a:t>CenterB</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sz="1100" u="none" strike="noStrike">
                          <a:effectLst/>
                        </a:rPr>
                        <a:t>CenterC</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sz="1100" u="none" strike="noStrike">
                          <a:effectLst/>
                        </a:rPr>
                        <a:t>CenterD</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898224899"/>
                  </a:ext>
                </a:extLst>
              </a:tr>
              <a:tr h="543147">
                <a:tc>
                  <a:txBody>
                    <a:bodyPr/>
                    <a:lstStyle/>
                    <a:p>
                      <a:pPr algn="l" fontAlgn="ctr"/>
                      <a:r>
                        <a:rPr lang="en-US" sz="1100" u="none" strike="noStrike">
                          <a:effectLst/>
                        </a:rPr>
                        <a:t>FixedAdapt</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altLang="zh-CN" sz="1100" u="none" strike="noStrike" dirty="0">
                          <a:effectLst/>
                        </a:rPr>
                        <a:t>0.864±0.142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altLang="zh-CN" sz="1100" u="none" strike="noStrike" dirty="0">
                          <a:effectLst/>
                        </a:rPr>
                        <a:t>0.750±0.127</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altLang="zh-CN" sz="1100" u="none" strike="noStrike">
                          <a:effectLst/>
                        </a:rPr>
                        <a:t>0.782±0.067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altLang="zh-CN" sz="1100" u="none" strike="noStrike">
                          <a:effectLst/>
                        </a:rPr>
                        <a:t>0.808±0.049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altLang="zh-CN" sz="1100" u="none" strike="noStrike">
                          <a:effectLst/>
                        </a:rPr>
                        <a:t>0.859±0.029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1487433461"/>
                  </a:ext>
                </a:extLst>
              </a:tr>
              <a:tr h="543147">
                <a:tc>
                  <a:txBody>
                    <a:bodyPr/>
                    <a:lstStyle/>
                    <a:p>
                      <a:pPr algn="l" fontAlgn="ctr"/>
                      <a:r>
                        <a:rPr lang="en-US" sz="1100" u="none" strike="noStrike">
                          <a:effectLst/>
                        </a:rPr>
                        <a:t>ImgAdapt</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altLang="zh-CN" sz="1100" u="none" strike="noStrike" dirty="0">
                          <a:effectLst/>
                        </a:rPr>
                        <a:t>0.857±0.093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altLang="zh-CN" sz="1100" u="none" strike="noStrike">
                          <a:effectLst/>
                        </a:rPr>
                        <a:t>0.685±0.186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altLang="zh-CN" sz="1100" u="none" strike="noStrike">
                          <a:effectLst/>
                        </a:rPr>
                        <a:t>0.736±0.087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altLang="zh-CN" sz="1100" u="none" strike="noStrike">
                          <a:effectLst/>
                        </a:rPr>
                        <a:t>0.800±0.033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altLang="zh-CN" sz="1100" u="none" strike="noStrike">
                          <a:effectLst/>
                        </a:rPr>
                        <a:t>0.806±0.045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284446807"/>
                  </a:ext>
                </a:extLst>
              </a:tr>
              <a:tr h="543147">
                <a:tc>
                  <a:txBody>
                    <a:bodyPr/>
                    <a:lstStyle/>
                    <a:p>
                      <a:pPr algn="l" fontAlgn="ctr"/>
                      <a:r>
                        <a:rPr lang="en-US" sz="1100" b="1" u="none" strike="noStrike" dirty="0">
                          <a:effectLst/>
                        </a:rPr>
                        <a:t>Ours</a:t>
                      </a:r>
                      <a:endParaRPr lang="en-US" sz="11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altLang="zh-CN" sz="1100" u="none" strike="noStrike">
                          <a:effectLst/>
                        </a:rPr>
                        <a:t>0.887±0.025</a:t>
                      </a:r>
                      <a:endParaRPr lang="en-US" altLang="zh-CN" sz="1100" b="1"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altLang="zh-CN" sz="1100" u="none" strike="noStrike">
                          <a:effectLst/>
                        </a:rPr>
                        <a:t>0.779±0.121</a:t>
                      </a:r>
                      <a:endParaRPr lang="en-US" altLang="zh-CN" sz="1100" b="1"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altLang="zh-CN" sz="1100" u="none" strike="noStrike">
                          <a:effectLst/>
                        </a:rPr>
                        <a:t>0.798±0.039</a:t>
                      </a:r>
                      <a:endParaRPr lang="en-US" altLang="zh-CN" sz="1100" b="1"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altLang="zh-CN" sz="1100" u="none" strike="noStrike">
                          <a:effectLst/>
                        </a:rPr>
                        <a:t>0.875±0.02</a:t>
                      </a:r>
                      <a:endParaRPr lang="en-US" altLang="zh-CN" sz="1100" b="1"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altLang="zh-CN" sz="1100" u="none" strike="noStrike" dirty="0">
                          <a:effectLst/>
                        </a:rPr>
                        <a:t>0.875±0.030</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2436969716"/>
                  </a:ext>
                </a:extLst>
              </a:tr>
            </a:tbl>
          </a:graphicData>
        </a:graphic>
      </p:graphicFrame>
    </p:spTree>
    <p:extLst>
      <p:ext uri="{BB962C8B-B14F-4D97-AF65-F5344CB8AC3E}">
        <p14:creationId xmlns:p14="http://schemas.microsoft.com/office/powerpoint/2010/main" val="3501709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4">
            <a:extLst>
              <a:ext uri="{FF2B5EF4-FFF2-40B4-BE49-F238E27FC236}">
                <a16:creationId xmlns:a16="http://schemas.microsoft.com/office/drawing/2014/main" id="{E3DBADB1-2740-4871-9A11-9800875AC31F}"/>
              </a:ext>
            </a:extLst>
          </p:cNvPr>
          <p:cNvSpPr/>
          <p:nvPr/>
        </p:nvSpPr>
        <p:spPr>
          <a:xfrm>
            <a:off x="1" y="0"/>
            <a:ext cx="315998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b="1" dirty="0">
              <a:latin typeface="微软雅黑" panose="020B0503020204020204" pitchFamily="34" charset="-122"/>
              <a:ea typeface="微软雅黑" panose="020B0503020204020204" pitchFamily="34" charset="-122"/>
            </a:endParaRPr>
          </a:p>
        </p:txBody>
      </p:sp>
      <p:sp>
        <p:nvSpPr>
          <p:cNvPr id="33" name="矩形 4">
            <a:extLst>
              <a:ext uri="{FF2B5EF4-FFF2-40B4-BE49-F238E27FC236}">
                <a16:creationId xmlns:a16="http://schemas.microsoft.com/office/drawing/2014/main" id="{64888997-9B8D-47D6-9AD7-34AF46E540FA}"/>
              </a:ext>
            </a:extLst>
          </p:cNvPr>
          <p:cNvSpPr/>
          <p:nvPr/>
        </p:nvSpPr>
        <p:spPr>
          <a:xfrm>
            <a:off x="9933995" y="0"/>
            <a:ext cx="2258005"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项目总结</a:t>
            </a:r>
          </a:p>
        </p:txBody>
      </p:sp>
      <p:sp>
        <p:nvSpPr>
          <p:cNvPr id="29" name="矩形 4">
            <a:extLst>
              <a:ext uri="{FF2B5EF4-FFF2-40B4-BE49-F238E27FC236}">
                <a16:creationId xmlns:a16="http://schemas.microsoft.com/office/drawing/2014/main" id="{24A6EA2D-BC57-497B-A5BD-45F6F1A7F79E}"/>
              </a:ext>
            </a:extLst>
          </p:cNvPr>
          <p:cNvSpPr/>
          <p:nvPr/>
        </p:nvSpPr>
        <p:spPr>
          <a:xfrm>
            <a:off x="3159980" y="0"/>
            <a:ext cx="2258005"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项目概述</a:t>
            </a:r>
          </a:p>
        </p:txBody>
      </p:sp>
      <p:pic>
        <p:nvPicPr>
          <p:cNvPr id="24" name="图片 23">
            <a:extLst>
              <a:ext uri="{FF2B5EF4-FFF2-40B4-BE49-F238E27FC236}">
                <a16:creationId xmlns:a16="http://schemas.microsoft.com/office/drawing/2014/main" id="{A120ABF6-283D-4975-9165-9366DA5413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5827" y="-264632"/>
            <a:ext cx="2508327" cy="1146352"/>
          </a:xfrm>
          <a:prstGeom prst="rect">
            <a:avLst/>
          </a:prstGeom>
        </p:spPr>
      </p:pic>
      <p:sp>
        <p:nvSpPr>
          <p:cNvPr id="28" name="矩形 4">
            <a:extLst>
              <a:ext uri="{FF2B5EF4-FFF2-40B4-BE49-F238E27FC236}">
                <a16:creationId xmlns:a16="http://schemas.microsoft.com/office/drawing/2014/main" id="{523C8446-B4DA-479D-BCB6-7EA35F22EF9A}"/>
              </a:ext>
            </a:extLst>
          </p:cNvPr>
          <p:cNvSpPr/>
          <p:nvPr/>
        </p:nvSpPr>
        <p:spPr>
          <a:xfrm>
            <a:off x="5417985" y="0"/>
            <a:ext cx="2258005"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项目方案</a:t>
            </a:r>
          </a:p>
        </p:txBody>
      </p:sp>
      <p:sp>
        <p:nvSpPr>
          <p:cNvPr id="26" name="矩形 4">
            <a:extLst>
              <a:ext uri="{FF2B5EF4-FFF2-40B4-BE49-F238E27FC236}">
                <a16:creationId xmlns:a16="http://schemas.microsoft.com/office/drawing/2014/main" id="{2A4D91F8-6ABB-47AC-A9C7-FC62D656F6A9}"/>
              </a:ext>
            </a:extLst>
          </p:cNvPr>
          <p:cNvSpPr/>
          <p:nvPr/>
        </p:nvSpPr>
        <p:spPr>
          <a:xfrm>
            <a:off x="7675990" y="0"/>
            <a:ext cx="2258005"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86535508-2CBB-405A-835D-ABE54D66FBE7}"/>
              </a:ext>
            </a:extLst>
          </p:cNvPr>
          <p:cNvSpPr/>
          <p:nvPr/>
        </p:nvSpPr>
        <p:spPr>
          <a:xfrm flipH="1">
            <a:off x="7675989" y="0"/>
            <a:ext cx="2258005" cy="792000"/>
          </a:xfrm>
          <a:prstGeom prst="rect">
            <a:avLst/>
          </a:prstGeom>
          <a:solidFill>
            <a:srgbClr val="0050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项目结果</a:t>
            </a:r>
          </a:p>
        </p:txBody>
      </p:sp>
      <p:sp>
        <p:nvSpPr>
          <p:cNvPr id="15" name="箭头: V 形 14">
            <a:extLst>
              <a:ext uri="{FF2B5EF4-FFF2-40B4-BE49-F238E27FC236}">
                <a16:creationId xmlns:a16="http://schemas.microsoft.com/office/drawing/2014/main" id="{35CDC4CD-166E-44C8-8B6B-5DE81C56C283}"/>
              </a:ext>
            </a:extLst>
          </p:cNvPr>
          <p:cNvSpPr/>
          <p:nvPr/>
        </p:nvSpPr>
        <p:spPr>
          <a:xfrm>
            <a:off x="-325826" y="1113960"/>
            <a:ext cx="3159980" cy="546997"/>
          </a:xfrm>
          <a:prstGeom prst="chevron">
            <a:avLst/>
          </a:prstGeom>
          <a:solidFill>
            <a:srgbClr val="005825"/>
          </a:solidFill>
          <a:ln>
            <a:solidFill>
              <a:srgbClr val="00501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微软雅黑" panose="020B0503020204020204" pitchFamily="34" charset="-122"/>
                <a:ea typeface="微软雅黑" panose="020B0503020204020204" pitchFamily="34" charset="-122"/>
              </a:rPr>
              <a:t>3.3</a:t>
            </a:r>
            <a:r>
              <a:rPr lang="zh-CN" altLang="en-US" sz="2400" b="1" dirty="0">
                <a:solidFill>
                  <a:schemeClr val="bg1"/>
                </a:solidFill>
                <a:latin typeface="微软雅黑" panose="020B0503020204020204" pitchFamily="34" charset="-122"/>
                <a:ea typeface="微软雅黑" panose="020B0503020204020204" pitchFamily="34" charset="-122"/>
              </a:rPr>
              <a:t>  项目成果</a:t>
            </a:r>
          </a:p>
        </p:txBody>
      </p:sp>
      <p:sp>
        <p:nvSpPr>
          <p:cNvPr id="5" name="矩形 4">
            <a:extLst>
              <a:ext uri="{FF2B5EF4-FFF2-40B4-BE49-F238E27FC236}">
                <a16:creationId xmlns:a16="http://schemas.microsoft.com/office/drawing/2014/main" id="{94B92DE0-15E3-471A-8905-199F04BD379E}"/>
              </a:ext>
            </a:extLst>
          </p:cNvPr>
          <p:cNvSpPr/>
          <p:nvPr/>
        </p:nvSpPr>
        <p:spPr>
          <a:xfrm>
            <a:off x="1349851" y="1982917"/>
            <a:ext cx="3416320" cy="369332"/>
          </a:xfrm>
          <a:prstGeom prst="rect">
            <a:avLst/>
          </a:prstGeom>
        </p:spPr>
        <p:txBody>
          <a:bodyPr wrap="none">
            <a:spAutoFit/>
          </a:bodyPr>
          <a:lstStyle/>
          <a:p>
            <a:r>
              <a:rPr lang="zh-CN" altLang="en-US" dirty="0">
                <a:ea typeface="等线" panose="02010600030101010101" pitchFamily="2" charset="-122"/>
                <a:cs typeface="Times New Roman" panose="02020603050405020304" pitchFamily="18" charset="0"/>
              </a:rPr>
              <a:t>项目成果：一项专利</a:t>
            </a:r>
            <a:r>
              <a:rPr lang="zh-CN" altLang="zh-CN" dirty="0">
                <a:ea typeface="等线" panose="02010600030101010101" pitchFamily="2" charset="-122"/>
                <a:cs typeface="Times New Roman" panose="02020603050405020304" pitchFamily="18" charset="0"/>
              </a:rPr>
              <a:t>（</a:t>
            </a:r>
            <a:r>
              <a:rPr lang="zh-CN" altLang="en-US" dirty="0">
                <a:ea typeface="等线" panose="02010600030101010101" pitchFamily="2" charset="-122"/>
                <a:cs typeface="Times New Roman" panose="02020603050405020304" pitchFamily="18" charset="0"/>
              </a:rPr>
              <a:t>受理中</a:t>
            </a:r>
            <a:r>
              <a:rPr lang="zh-CN" altLang="zh-CN" dirty="0">
                <a:ea typeface="等线" panose="02010600030101010101" pitchFamily="2" charset="-122"/>
                <a:cs typeface="Times New Roman" panose="02020603050405020304" pitchFamily="18" charset="0"/>
              </a:rPr>
              <a:t>）</a:t>
            </a:r>
            <a:endParaRPr lang="zh-CN" altLang="en-US" dirty="0"/>
          </a:p>
        </p:txBody>
      </p:sp>
      <p:pic>
        <p:nvPicPr>
          <p:cNvPr id="4" name="图片 3">
            <a:extLst>
              <a:ext uri="{FF2B5EF4-FFF2-40B4-BE49-F238E27FC236}">
                <a16:creationId xmlns:a16="http://schemas.microsoft.com/office/drawing/2014/main" id="{A2FC04EB-B570-4639-9545-C6775DA35152}"/>
              </a:ext>
            </a:extLst>
          </p:cNvPr>
          <p:cNvPicPr>
            <a:picLocks noChangeAspect="1"/>
          </p:cNvPicPr>
          <p:nvPr/>
        </p:nvPicPr>
        <p:blipFill>
          <a:blip r:embed="rId4"/>
          <a:stretch>
            <a:fillRect/>
          </a:stretch>
        </p:blipFill>
        <p:spPr>
          <a:xfrm>
            <a:off x="956298" y="2674209"/>
            <a:ext cx="10279403" cy="2952891"/>
          </a:xfrm>
          <a:prstGeom prst="rect">
            <a:avLst/>
          </a:prstGeom>
        </p:spPr>
      </p:pic>
    </p:spTree>
    <p:extLst>
      <p:ext uri="{BB962C8B-B14F-4D97-AF65-F5344CB8AC3E}">
        <p14:creationId xmlns:p14="http://schemas.microsoft.com/office/powerpoint/2010/main" val="1446277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EF1F5B96-F9C1-48EC-A668-4788CAC80ED3}"/>
              </a:ext>
            </a:extLst>
          </p:cNvPr>
          <p:cNvPicPr>
            <a:picLocks noChangeAspect="1"/>
          </p:cNvPicPr>
          <p:nvPr/>
        </p:nvPicPr>
        <p:blipFill rotWithShape="1">
          <a:blip r:embed="rId3">
            <a:extLst>
              <a:ext uri="{28A0092B-C50C-407E-A947-70E740481C1C}">
                <a14:useLocalDpi xmlns:a14="http://schemas.microsoft.com/office/drawing/2010/main" val="0"/>
              </a:ext>
            </a:extLst>
          </a:blip>
          <a:srcRect t="21604" b="37591"/>
          <a:stretch/>
        </p:blipFill>
        <p:spPr>
          <a:xfrm>
            <a:off x="-17299" y="0"/>
            <a:ext cx="12209296" cy="3736490"/>
          </a:xfrm>
          <a:prstGeom prst="rect">
            <a:avLst/>
          </a:prstGeom>
        </p:spPr>
      </p:pic>
      <p:sp>
        <p:nvSpPr>
          <p:cNvPr id="3" name="矩形 2"/>
          <p:cNvSpPr/>
          <p:nvPr/>
        </p:nvSpPr>
        <p:spPr>
          <a:xfrm rot="5400000">
            <a:off x="4227759" y="-4227756"/>
            <a:ext cx="3736490" cy="12192002"/>
          </a:xfrm>
          <a:prstGeom prst="rect">
            <a:avLst/>
          </a:prstGeom>
          <a:gradFill>
            <a:gsLst>
              <a:gs pos="0">
                <a:srgbClr val="014723"/>
              </a:gs>
              <a:gs pos="59000">
                <a:srgbClr val="014723">
                  <a:alpha val="40000"/>
                </a:srgbClr>
              </a:gs>
              <a:gs pos="100000">
                <a:srgbClr val="014723">
                  <a:alpha val="1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8" name="文本框 7"/>
          <p:cNvSpPr txBox="1"/>
          <p:nvPr/>
        </p:nvSpPr>
        <p:spPr>
          <a:xfrm>
            <a:off x="5895464" y="3410714"/>
            <a:ext cx="401072" cy="646331"/>
          </a:xfrm>
          <a:prstGeom prst="rect">
            <a:avLst/>
          </a:prstGeom>
          <a:noFill/>
        </p:spPr>
        <p:txBody>
          <a:bodyPr wrap="none" rtlCol="0">
            <a:spAutoFit/>
          </a:bodyPr>
          <a:lstStyle/>
          <a:p>
            <a:pPr algn="ctr"/>
            <a:r>
              <a:rPr lang="en-US" altLang="zh-CN" sz="3600" dirty="0">
                <a:solidFill>
                  <a:schemeClr val="bg1"/>
                </a:solidFill>
                <a:latin typeface="华文楷体" panose="02010600040101010101" pitchFamily="2" charset="-122"/>
                <a:ea typeface="华文楷体" panose="02010600040101010101" pitchFamily="2" charset="-122"/>
              </a:rPr>
              <a:t>4</a:t>
            </a:r>
          </a:p>
        </p:txBody>
      </p:sp>
      <p:sp>
        <p:nvSpPr>
          <p:cNvPr id="9" name="文本框 8"/>
          <p:cNvSpPr txBox="1"/>
          <p:nvPr/>
        </p:nvSpPr>
        <p:spPr>
          <a:xfrm>
            <a:off x="1383324" y="4697510"/>
            <a:ext cx="9425352" cy="1015663"/>
          </a:xfrm>
          <a:prstGeom prst="rect">
            <a:avLst/>
          </a:prstGeom>
          <a:noFill/>
          <a:ln>
            <a:noFill/>
          </a:ln>
        </p:spPr>
        <p:txBody>
          <a:bodyPr wrap="square" rtlCol="0">
            <a:spAutoFit/>
          </a:bodyPr>
          <a:lstStyle/>
          <a:p>
            <a:pPr algn="ctr"/>
            <a:r>
              <a:rPr lang="zh-CN" altLang="en-US" sz="6000" b="1" spc="600" dirty="0">
                <a:solidFill>
                  <a:srgbClr val="005825"/>
                </a:solidFill>
                <a:latin typeface="华文新魏" panose="02010800040101010101" pitchFamily="2" charset="-122"/>
                <a:ea typeface="华文新魏" panose="02010800040101010101" pitchFamily="2" charset="-122"/>
              </a:rPr>
              <a:t>项目总结</a:t>
            </a:r>
          </a:p>
        </p:txBody>
      </p:sp>
      <p:pic>
        <p:nvPicPr>
          <p:cNvPr id="10" name="图片 9">
            <a:extLst>
              <a:ext uri="{FF2B5EF4-FFF2-40B4-BE49-F238E27FC236}">
                <a16:creationId xmlns:a16="http://schemas.microsoft.com/office/drawing/2014/main" id="{ED54B3F5-FD72-4993-B0EE-6C48FAF63EA9}"/>
              </a:ext>
            </a:extLst>
          </p:cNvPr>
          <p:cNvPicPr>
            <a:picLocks noChangeAspect="1"/>
          </p:cNvPicPr>
          <p:nvPr/>
        </p:nvPicPr>
        <p:blipFill rotWithShape="1">
          <a:blip r:embed="rId4">
            <a:extLst>
              <a:ext uri="{28A0092B-C50C-407E-A947-70E740481C1C}">
                <a14:useLocalDpi xmlns:a14="http://schemas.microsoft.com/office/drawing/2010/main" val="0"/>
              </a:ext>
            </a:extLst>
          </a:blip>
          <a:srcRect t="19562" b="3296"/>
          <a:stretch/>
        </p:blipFill>
        <p:spPr>
          <a:xfrm>
            <a:off x="2716059" y="661011"/>
            <a:ext cx="6759883" cy="2383189"/>
          </a:xfrm>
          <a:prstGeom prst="rect">
            <a:avLst/>
          </a:prstGeom>
        </p:spPr>
      </p:pic>
    </p:spTree>
    <p:extLst>
      <p:ext uri="{BB962C8B-B14F-4D97-AF65-F5344CB8AC3E}">
        <p14:creationId xmlns:p14="http://schemas.microsoft.com/office/powerpoint/2010/main" val="321715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14" presetClass="entr" presetSubtype="1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randombar(horizont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4">
            <a:extLst>
              <a:ext uri="{FF2B5EF4-FFF2-40B4-BE49-F238E27FC236}">
                <a16:creationId xmlns:a16="http://schemas.microsoft.com/office/drawing/2014/main" id="{E3DBADB1-2740-4871-9A11-9800875AC31F}"/>
              </a:ext>
            </a:extLst>
          </p:cNvPr>
          <p:cNvSpPr/>
          <p:nvPr/>
        </p:nvSpPr>
        <p:spPr>
          <a:xfrm>
            <a:off x="1" y="0"/>
            <a:ext cx="315998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b="1" dirty="0">
              <a:latin typeface="微软雅黑" panose="020B0503020204020204" pitchFamily="34" charset="-122"/>
              <a:ea typeface="微软雅黑" panose="020B0503020204020204" pitchFamily="34" charset="-122"/>
            </a:endParaRPr>
          </a:p>
        </p:txBody>
      </p:sp>
      <p:sp>
        <p:nvSpPr>
          <p:cNvPr id="29" name="矩形 4">
            <a:extLst>
              <a:ext uri="{FF2B5EF4-FFF2-40B4-BE49-F238E27FC236}">
                <a16:creationId xmlns:a16="http://schemas.microsoft.com/office/drawing/2014/main" id="{24A6EA2D-BC57-497B-A5BD-45F6F1A7F79E}"/>
              </a:ext>
            </a:extLst>
          </p:cNvPr>
          <p:cNvSpPr/>
          <p:nvPr/>
        </p:nvSpPr>
        <p:spPr>
          <a:xfrm>
            <a:off x="3159980" y="0"/>
            <a:ext cx="2258005"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项目概述</a:t>
            </a:r>
          </a:p>
        </p:txBody>
      </p:sp>
      <p:pic>
        <p:nvPicPr>
          <p:cNvPr id="24" name="图片 23">
            <a:extLst>
              <a:ext uri="{FF2B5EF4-FFF2-40B4-BE49-F238E27FC236}">
                <a16:creationId xmlns:a16="http://schemas.microsoft.com/office/drawing/2014/main" id="{A120ABF6-283D-4975-9165-9366DA5413D4}"/>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25827" y="-264632"/>
            <a:ext cx="2508327" cy="1146352"/>
          </a:xfrm>
          <a:prstGeom prst="rect">
            <a:avLst/>
          </a:prstGeom>
        </p:spPr>
      </p:pic>
      <p:sp>
        <p:nvSpPr>
          <p:cNvPr id="28" name="矩形 4">
            <a:extLst>
              <a:ext uri="{FF2B5EF4-FFF2-40B4-BE49-F238E27FC236}">
                <a16:creationId xmlns:a16="http://schemas.microsoft.com/office/drawing/2014/main" id="{523C8446-B4DA-479D-BCB6-7EA35F22EF9A}"/>
              </a:ext>
            </a:extLst>
          </p:cNvPr>
          <p:cNvSpPr/>
          <p:nvPr/>
        </p:nvSpPr>
        <p:spPr>
          <a:xfrm>
            <a:off x="5417985" y="0"/>
            <a:ext cx="2258005"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项目方案</a:t>
            </a:r>
          </a:p>
        </p:txBody>
      </p:sp>
      <p:sp>
        <p:nvSpPr>
          <p:cNvPr id="26" name="矩形 4">
            <a:extLst>
              <a:ext uri="{FF2B5EF4-FFF2-40B4-BE49-F238E27FC236}">
                <a16:creationId xmlns:a16="http://schemas.microsoft.com/office/drawing/2014/main" id="{2A4D91F8-6ABB-47AC-A9C7-FC62D656F6A9}"/>
              </a:ext>
            </a:extLst>
          </p:cNvPr>
          <p:cNvSpPr/>
          <p:nvPr/>
        </p:nvSpPr>
        <p:spPr>
          <a:xfrm>
            <a:off x="7675990" y="0"/>
            <a:ext cx="2258005"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项目结果</a:t>
            </a:r>
          </a:p>
        </p:txBody>
      </p:sp>
      <p:sp>
        <p:nvSpPr>
          <p:cNvPr id="33" name="矩形 4">
            <a:extLst>
              <a:ext uri="{FF2B5EF4-FFF2-40B4-BE49-F238E27FC236}">
                <a16:creationId xmlns:a16="http://schemas.microsoft.com/office/drawing/2014/main" id="{64888997-9B8D-47D6-9AD7-34AF46E540FA}"/>
              </a:ext>
            </a:extLst>
          </p:cNvPr>
          <p:cNvSpPr/>
          <p:nvPr/>
        </p:nvSpPr>
        <p:spPr>
          <a:xfrm>
            <a:off x="9933995" y="0"/>
            <a:ext cx="2258005"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86535508-2CBB-405A-835D-ABE54D66FBE7}"/>
              </a:ext>
            </a:extLst>
          </p:cNvPr>
          <p:cNvSpPr/>
          <p:nvPr/>
        </p:nvSpPr>
        <p:spPr>
          <a:xfrm flipH="1">
            <a:off x="9933995" y="7212"/>
            <a:ext cx="2258005" cy="792000"/>
          </a:xfrm>
          <a:prstGeom prst="rect">
            <a:avLst/>
          </a:prstGeom>
          <a:solidFill>
            <a:srgbClr val="0050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项目总结</a:t>
            </a:r>
          </a:p>
        </p:txBody>
      </p:sp>
      <p:sp>
        <p:nvSpPr>
          <p:cNvPr id="11" name="任意多边形 2">
            <a:extLst>
              <a:ext uri="{FF2B5EF4-FFF2-40B4-BE49-F238E27FC236}">
                <a16:creationId xmlns:a16="http://schemas.microsoft.com/office/drawing/2014/main" id="{BB5CADC7-357A-44BC-ABE4-4CD23A79DA40}"/>
              </a:ext>
            </a:extLst>
          </p:cNvPr>
          <p:cNvSpPr/>
          <p:nvPr>
            <p:custDataLst>
              <p:tags r:id="rId1"/>
            </p:custDataLst>
          </p:nvPr>
        </p:nvSpPr>
        <p:spPr bwMode="auto">
          <a:xfrm>
            <a:off x="1602533" y="2013779"/>
            <a:ext cx="8392877" cy="3086308"/>
          </a:xfrm>
          <a:custGeom>
            <a:avLst/>
            <a:gdLst>
              <a:gd name="T0" fmla="*/ 0 w 2828"/>
              <a:gd name="T1" fmla="*/ 856 h 1032"/>
              <a:gd name="T2" fmla="*/ 660 w 2828"/>
              <a:gd name="T3" fmla="*/ 540 h 1032"/>
              <a:gd name="T4" fmla="*/ 1232 w 2828"/>
              <a:gd name="T5" fmla="*/ 720 h 1032"/>
              <a:gd name="T6" fmla="*/ 1772 w 2828"/>
              <a:gd name="T7" fmla="*/ 320 h 1032"/>
              <a:gd name="T8" fmla="*/ 2315 w 2828"/>
              <a:gd name="T9" fmla="*/ 479 h 1032"/>
              <a:gd name="T10" fmla="*/ 2828 w 2828"/>
              <a:gd name="T11" fmla="*/ 0 h 1032"/>
            </a:gdLst>
            <a:ahLst/>
            <a:cxnLst>
              <a:cxn ang="0">
                <a:pos x="T0" y="T1"/>
              </a:cxn>
              <a:cxn ang="0">
                <a:pos x="T2" y="T3"/>
              </a:cxn>
              <a:cxn ang="0">
                <a:pos x="T4" y="T5"/>
              </a:cxn>
              <a:cxn ang="0">
                <a:pos x="T6" y="T7"/>
              </a:cxn>
              <a:cxn ang="0">
                <a:pos x="T8" y="T9"/>
              </a:cxn>
              <a:cxn ang="0">
                <a:pos x="T10" y="T11"/>
              </a:cxn>
            </a:cxnLst>
            <a:rect l="0" t="0" r="r" b="b"/>
            <a:pathLst>
              <a:path w="2828" h="1032">
                <a:moveTo>
                  <a:pt x="0" y="856"/>
                </a:moveTo>
                <a:cubicBezTo>
                  <a:pt x="420" y="1032"/>
                  <a:pt x="464" y="536"/>
                  <a:pt x="660" y="540"/>
                </a:cubicBezTo>
                <a:cubicBezTo>
                  <a:pt x="856" y="544"/>
                  <a:pt x="976" y="736"/>
                  <a:pt x="1232" y="720"/>
                </a:cubicBezTo>
                <a:cubicBezTo>
                  <a:pt x="1488" y="704"/>
                  <a:pt x="1508" y="352"/>
                  <a:pt x="1772" y="320"/>
                </a:cubicBezTo>
                <a:cubicBezTo>
                  <a:pt x="2036" y="288"/>
                  <a:pt x="2063" y="491"/>
                  <a:pt x="2315" y="479"/>
                </a:cubicBezTo>
                <a:cubicBezTo>
                  <a:pt x="2567" y="467"/>
                  <a:pt x="2572" y="84"/>
                  <a:pt x="2828" y="0"/>
                </a:cubicBezTo>
              </a:path>
            </a:pathLst>
          </a:custGeom>
          <a:noFill/>
          <a:ln w="15875" cap="flat">
            <a:solidFill>
              <a:schemeClr val="tx1"/>
            </a:solidFill>
            <a:prstDash val="dash"/>
            <a:miter lim="800000"/>
          </a:ln>
        </p:spPr>
        <p:txBody>
          <a:bodyPr vert="horz" wrap="square" lIns="91440" tIns="45720" rIns="91440" bIns="45720" numCol="1" anchor="t" anchorCtr="0" compatLnSpc="1">
            <a:normAutofit/>
          </a:bodyPr>
          <a:lstStyle/>
          <a:p>
            <a:pPr>
              <a:lnSpc>
                <a:spcPct val="120000"/>
              </a:lnSpc>
            </a:pPr>
            <a:endParaRPr lang="en-US">
              <a:solidFill>
                <a:schemeClr val="tx2"/>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任意多边形 7">
            <a:extLst>
              <a:ext uri="{FF2B5EF4-FFF2-40B4-BE49-F238E27FC236}">
                <a16:creationId xmlns:a16="http://schemas.microsoft.com/office/drawing/2014/main" id="{71FB3449-5BE1-4704-A3D3-CADC992F7458}"/>
              </a:ext>
            </a:extLst>
          </p:cNvPr>
          <p:cNvSpPr/>
          <p:nvPr>
            <p:custDataLst>
              <p:tags r:id="rId2"/>
            </p:custDataLst>
          </p:nvPr>
        </p:nvSpPr>
        <p:spPr>
          <a:xfrm rot="816452">
            <a:off x="10022980" y="1496939"/>
            <a:ext cx="617006" cy="620126"/>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005825"/>
          </a:solidFill>
          <a:ln w="12700">
            <a:solidFill>
              <a:srgbClr val="005825"/>
            </a:solidFill>
            <a:miter lim="400000"/>
          </a:ln>
        </p:spPr>
        <p:txBody>
          <a:bodyPr wrap="square" lIns="19045" tIns="19045" rIns="19045" bIns="19045" anchor="ctr">
            <a:normAutofit/>
          </a:bodyPr>
          <a:lstStyle/>
          <a:p>
            <a:pPr defTabSz="227965">
              <a:lnSpc>
                <a:spcPct val="120000"/>
              </a:lnSpc>
              <a:defRPr sz="3000" cap="none">
                <a:solidFill>
                  <a:srgbClr val="FFFFFF"/>
                </a:solidFill>
                <a:effectLst>
                  <a:outerShdw blurRad="38100" dist="12700" dir="5400000" rotWithShape="0">
                    <a:srgbClr val="000000">
                      <a:alpha val="50000"/>
                    </a:srgbClr>
                  </a:outerShdw>
                </a:effectLst>
              </a:defRPr>
            </a:pPr>
            <a:endParaRPr sz="1500">
              <a:solidFill>
                <a:schemeClr val="tx2"/>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椭圆 12">
            <a:extLst>
              <a:ext uri="{FF2B5EF4-FFF2-40B4-BE49-F238E27FC236}">
                <a16:creationId xmlns:a16="http://schemas.microsoft.com/office/drawing/2014/main" id="{84A60394-7137-494C-A1B0-87A10ADA0A5F}"/>
              </a:ext>
            </a:extLst>
          </p:cNvPr>
          <p:cNvSpPr/>
          <p:nvPr>
            <p:custDataLst>
              <p:tags r:id="rId3"/>
            </p:custDataLst>
          </p:nvPr>
        </p:nvSpPr>
        <p:spPr bwMode="auto">
          <a:xfrm>
            <a:off x="1955094" y="4595739"/>
            <a:ext cx="177801" cy="177801"/>
          </a:xfrm>
          <a:prstGeom prst="ellipse">
            <a:avLst/>
          </a:prstGeom>
          <a:solidFill>
            <a:srgbClr val="005825"/>
          </a:solidFill>
          <a:ln>
            <a:noFill/>
          </a:ln>
          <a:effectLst/>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anchor="ctr" anchorCtr="0" compatLnSpc="1">
            <a:normAutofit fontScale="25000" lnSpcReduction="20000"/>
          </a:bodyP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lnSpc>
                <a:spcPct val="120000"/>
              </a:lnSpc>
            </a:pPr>
            <a:endParaRPr lang="en-US" sz="2400" dirty="0">
              <a:solidFill>
                <a:schemeClr val="tx2"/>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13">
            <a:extLst>
              <a:ext uri="{FF2B5EF4-FFF2-40B4-BE49-F238E27FC236}">
                <a16:creationId xmlns:a16="http://schemas.microsoft.com/office/drawing/2014/main" id="{2F2309AC-FD66-478F-BCF2-3C9DB94B39EA}"/>
              </a:ext>
            </a:extLst>
          </p:cNvPr>
          <p:cNvSpPr/>
          <p:nvPr>
            <p:custDataLst>
              <p:tags r:id="rId4"/>
            </p:custDataLst>
          </p:nvPr>
        </p:nvSpPr>
        <p:spPr bwMode="auto">
          <a:xfrm>
            <a:off x="3451154" y="3544814"/>
            <a:ext cx="177801" cy="177801"/>
          </a:xfrm>
          <a:prstGeom prst="ellipse">
            <a:avLst/>
          </a:prstGeom>
          <a:solidFill>
            <a:srgbClr val="70AD47"/>
          </a:solidFill>
          <a:ln>
            <a:noFill/>
          </a:ln>
          <a:effectLst/>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anchor="ctr" anchorCtr="0" compatLnSpc="1">
            <a:normAutofit fontScale="25000" lnSpcReduction="20000"/>
          </a:bodyPr>
          <a:lstStyle/>
          <a:p>
            <a:pPr algn="ctr">
              <a:lnSpc>
                <a:spcPct val="120000"/>
              </a:lnSpc>
            </a:pPr>
            <a:endParaRPr lang="en-US" sz="2400" dirty="0">
              <a:solidFill>
                <a:schemeClr val="tx2"/>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椭圆 14">
            <a:extLst>
              <a:ext uri="{FF2B5EF4-FFF2-40B4-BE49-F238E27FC236}">
                <a16:creationId xmlns:a16="http://schemas.microsoft.com/office/drawing/2014/main" id="{C05B0B41-6A86-4976-A40E-F6B41E4CF262}"/>
              </a:ext>
            </a:extLst>
          </p:cNvPr>
          <p:cNvSpPr/>
          <p:nvPr>
            <p:custDataLst>
              <p:tags r:id="rId5"/>
            </p:custDataLst>
          </p:nvPr>
        </p:nvSpPr>
        <p:spPr bwMode="auto">
          <a:xfrm>
            <a:off x="5240184" y="4078355"/>
            <a:ext cx="177801" cy="177801"/>
          </a:xfrm>
          <a:prstGeom prst="ellipse">
            <a:avLst/>
          </a:prstGeom>
          <a:solidFill>
            <a:srgbClr val="005825"/>
          </a:solidFill>
          <a:ln>
            <a:noFill/>
          </a:ln>
          <a:effectLst/>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anchor="ctr" anchorCtr="0" compatLnSpc="1">
            <a:normAutofit fontScale="25000" lnSpcReduction="20000"/>
          </a:bodyPr>
          <a:lstStyle/>
          <a:p>
            <a:pPr algn="ctr">
              <a:lnSpc>
                <a:spcPct val="120000"/>
              </a:lnSpc>
            </a:pPr>
            <a:endParaRPr lang="en-US" sz="2400" dirty="0">
              <a:solidFill>
                <a:schemeClr val="tx2"/>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椭圆 15">
            <a:extLst>
              <a:ext uri="{FF2B5EF4-FFF2-40B4-BE49-F238E27FC236}">
                <a16:creationId xmlns:a16="http://schemas.microsoft.com/office/drawing/2014/main" id="{5FCB4655-F25F-4AEF-B9B5-A5CB0A3C6CA1}"/>
              </a:ext>
            </a:extLst>
          </p:cNvPr>
          <p:cNvSpPr/>
          <p:nvPr>
            <p:custDataLst>
              <p:tags r:id="rId6"/>
            </p:custDataLst>
          </p:nvPr>
        </p:nvSpPr>
        <p:spPr bwMode="auto">
          <a:xfrm>
            <a:off x="6924696" y="2894968"/>
            <a:ext cx="177801" cy="177801"/>
          </a:xfrm>
          <a:prstGeom prst="ellipse">
            <a:avLst/>
          </a:prstGeom>
          <a:solidFill>
            <a:srgbClr val="70AD47"/>
          </a:solidFill>
          <a:ln>
            <a:noFill/>
          </a:ln>
          <a:effectLst/>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anchor="ctr" anchorCtr="0" compatLnSpc="1">
            <a:normAutofit fontScale="25000" lnSpcReduction="20000"/>
          </a:bodyPr>
          <a:lstStyle/>
          <a:p>
            <a:pPr algn="ctr">
              <a:lnSpc>
                <a:spcPct val="120000"/>
              </a:lnSpc>
            </a:pPr>
            <a:endParaRPr lang="en-US" sz="2400" dirty="0">
              <a:solidFill>
                <a:schemeClr val="tx2"/>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椭圆 16">
            <a:extLst>
              <a:ext uri="{FF2B5EF4-FFF2-40B4-BE49-F238E27FC236}">
                <a16:creationId xmlns:a16="http://schemas.microsoft.com/office/drawing/2014/main" id="{2DA7515F-D16D-4CD9-8324-D4DBBD4FFC54}"/>
              </a:ext>
            </a:extLst>
          </p:cNvPr>
          <p:cNvSpPr/>
          <p:nvPr>
            <p:custDataLst>
              <p:tags r:id="rId7"/>
            </p:custDataLst>
          </p:nvPr>
        </p:nvSpPr>
        <p:spPr bwMode="auto">
          <a:xfrm>
            <a:off x="8429295" y="3340099"/>
            <a:ext cx="177801" cy="177801"/>
          </a:xfrm>
          <a:prstGeom prst="ellipse">
            <a:avLst/>
          </a:prstGeom>
          <a:solidFill>
            <a:srgbClr val="005825"/>
          </a:solidFill>
          <a:ln>
            <a:noFill/>
          </a:ln>
          <a:effectLst/>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anchor="ctr" anchorCtr="0" compatLnSpc="1">
            <a:normAutofit fontScale="25000" lnSpcReduction="20000"/>
          </a:bodyPr>
          <a:lstStyle/>
          <a:p>
            <a:pPr algn="ctr">
              <a:lnSpc>
                <a:spcPct val="120000"/>
              </a:lnSpc>
            </a:pPr>
            <a:endParaRPr lang="en-US" sz="2400" dirty="0">
              <a:solidFill>
                <a:schemeClr val="tx2"/>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文本框 21">
            <a:extLst>
              <a:ext uri="{FF2B5EF4-FFF2-40B4-BE49-F238E27FC236}">
                <a16:creationId xmlns:a16="http://schemas.microsoft.com/office/drawing/2014/main" id="{88605BBF-84CA-4E92-9B1D-9985C8BA401F}"/>
              </a:ext>
            </a:extLst>
          </p:cNvPr>
          <p:cNvSpPr txBox="1"/>
          <p:nvPr>
            <p:custDataLst>
              <p:tags r:id="rId8"/>
            </p:custDataLst>
          </p:nvPr>
        </p:nvSpPr>
        <p:spPr bwMode="auto">
          <a:xfrm>
            <a:off x="1547407" y="4903961"/>
            <a:ext cx="2027621" cy="429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fontScale="700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20000"/>
              </a:lnSpc>
              <a:spcBef>
                <a:spcPct val="0"/>
              </a:spcBef>
            </a:pPr>
            <a:r>
              <a:rPr lang="en-US" altLang="zh-CN" sz="2000" b="1" spc="300" dirty="0">
                <a:solidFill>
                  <a:schemeClr val="tx2"/>
                </a:solidFill>
                <a:latin typeface="Arial" panose="020B0604020202020204" pitchFamily="34" charset="0"/>
                <a:ea typeface="微软雅黑" panose="020B0503020204020204" pitchFamily="34" charset="-122"/>
                <a:cs typeface="+mj-cs"/>
                <a:sym typeface="Arial" panose="020B0604020202020204" pitchFamily="34" charset="0"/>
              </a:rPr>
              <a:t>2022.12-2023.1</a:t>
            </a:r>
            <a:endParaRPr lang="zh-CN" altLang="en-US" sz="2000" b="1" spc="300" dirty="0">
              <a:solidFill>
                <a:schemeClr val="tx2"/>
              </a:solidFill>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23" name="文本框 22">
            <a:extLst>
              <a:ext uri="{FF2B5EF4-FFF2-40B4-BE49-F238E27FC236}">
                <a16:creationId xmlns:a16="http://schemas.microsoft.com/office/drawing/2014/main" id="{C617AF38-7431-4744-B47C-67454FE9983B}"/>
              </a:ext>
            </a:extLst>
          </p:cNvPr>
          <p:cNvSpPr txBox="1"/>
          <p:nvPr>
            <p:custDataLst>
              <p:tags r:id="rId9"/>
            </p:custDataLst>
          </p:nvPr>
        </p:nvSpPr>
        <p:spPr bwMode="auto">
          <a:xfrm>
            <a:off x="1579990" y="5292362"/>
            <a:ext cx="2048965" cy="865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fontScale="775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20000"/>
              </a:lnSpc>
              <a:spcBef>
                <a:spcPct val="0"/>
              </a:spcBef>
            </a:pPr>
            <a:r>
              <a:rPr lang="zh-CN" altLang="en-US" sz="2000" b="1" spc="300" dirty="0">
                <a:solidFill>
                  <a:schemeClr val="tx2"/>
                </a:solidFill>
                <a:latin typeface="Arial" panose="020B0604020202020204" pitchFamily="34" charset="0"/>
                <a:ea typeface="微软雅黑" panose="020B0503020204020204" pitchFamily="34" charset="-122"/>
                <a:cs typeface="+mj-cs"/>
                <a:sym typeface="Arial" panose="020B0604020202020204" pitchFamily="34" charset="0"/>
              </a:rPr>
              <a:t>构建数据集、进行数据预处理操作</a:t>
            </a:r>
          </a:p>
        </p:txBody>
      </p:sp>
      <p:sp>
        <p:nvSpPr>
          <p:cNvPr id="25" name="文本框 24">
            <a:extLst>
              <a:ext uri="{FF2B5EF4-FFF2-40B4-BE49-F238E27FC236}">
                <a16:creationId xmlns:a16="http://schemas.microsoft.com/office/drawing/2014/main" id="{01B06589-530B-4266-8618-CFA886C79A05}"/>
              </a:ext>
            </a:extLst>
          </p:cNvPr>
          <p:cNvSpPr txBox="1"/>
          <p:nvPr>
            <p:custDataLst>
              <p:tags r:id="rId10"/>
            </p:custDataLst>
          </p:nvPr>
        </p:nvSpPr>
        <p:spPr bwMode="auto">
          <a:xfrm>
            <a:off x="2650584" y="2848031"/>
            <a:ext cx="2098337" cy="696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20000"/>
              </a:lnSpc>
              <a:spcBef>
                <a:spcPct val="0"/>
              </a:spcBef>
            </a:pPr>
            <a:r>
              <a:rPr lang="zh-CN" altLang="en-US" sz="1600" b="1" spc="300" dirty="0">
                <a:solidFill>
                  <a:schemeClr val="tx2"/>
                </a:solidFill>
                <a:latin typeface="Arial" panose="020B0604020202020204" pitchFamily="34" charset="0"/>
                <a:ea typeface="微软雅黑" panose="020B0503020204020204" pitchFamily="34" charset="-122"/>
                <a:cs typeface="+mj-cs"/>
                <a:sym typeface="Arial" panose="020B0604020202020204" pitchFamily="34" charset="0"/>
              </a:rPr>
              <a:t>阅读相关文献、设计算法</a:t>
            </a:r>
          </a:p>
        </p:txBody>
      </p:sp>
      <p:sp>
        <p:nvSpPr>
          <p:cNvPr id="27" name="文本框 26">
            <a:extLst>
              <a:ext uri="{FF2B5EF4-FFF2-40B4-BE49-F238E27FC236}">
                <a16:creationId xmlns:a16="http://schemas.microsoft.com/office/drawing/2014/main" id="{60FD3BB1-ACA2-4574-BF75-B44C198C46BF}"/>
              </a:ext>
            </a:extLst>
          </p:cNvPr>
          <p:cNvSpPr txBox="1"/>
          <p:nvPr>
            <p:custDataLst>
              <p:tags r:id="rId11"/>
            </p:custDataLst>
          </p:nvPr>
        </p:nvSpPr>
        <p:spPr bwMode="auto">
          <a:xfrm>
            <a:off x="2509936" y="2470924"/>
            <a:ext cx="2238986" cy="429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20000"/>
              </a:lnSpc>
              <a:spcBef>
                <a:spcPct val="0"/>
              </a:spcBef>
            </a:pPr>
            <a:r>
              <a:rPr lang="en-US" altLang="zh-CN" sz="1600" b="1" spc="300" dirty="0">
                <a:solidFill>
                  <a:schemeClr val="tx2"/>
                </a:solidFill>
                <a:latin typeface="Arial" panose="020B0604020202020204" pitchFamily="34" charset="0"/>
                <a:ea typeface="微软雅黑" panose="020B0503020204020204" pitchFamily="34" charset="-122"/>
                <a:cs typeface="+mj-cs"/>
                <a:sym typeface="Arial" panose="020B0604020202020204" pitchFamily="34" charset="0"/>
              </a:rPr>
              <a:t>2023.2-2023.3</a:t>
            </a:r>
            <a:endParaRPr lang="zh-CN" altLang="en-US" sz="1600" b="1" spc="300" dirty="0">
              <a:solidFill>
                <a:schemeClr val="tx2"/>
              </a:solidFill>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31" name="文本框 30">
            <a:extLst>
              <a:ext uri="{FF2B5EF4-FFF2-40B4-BE49-F238E27FC236}">
                <a16:creationId xmlns:a16="http://schemas.microsoft.com/office/drawing/2014/main" id="{AF85ABC8-75EE-463E-BAD0-14B16AA5A4F8}"/>
              </a:ext>
            </a:extLst>
          </p:cNvPr>
          <p:cNvSpPr txBox="1"/>
          <p:nvPr>
            <p:custDataLst>
              <p:tags r:id="rId12"/>
            </p:custDataLst>
          </p:nvPr>
        </p:nvSpPr>
        <p:spPr bwMode="auto">
          <a:xfrm>
            <a:off x="5417985" y="4755545"/>
            <a:ext cx="2488388" cy="1121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fontScale="775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20000"/>
              </a:lnSpc>
              <a:spcBef>
                <a:spcPct val="0"/>
              </a:spcBef>
            </a:pPr>
            <a:r>
              <a:rPr lang="zh-CN" altLang="en-US" sz="2000" b="1" spc="300" dirty="0">
                <a:solidFill>
                  <a:schemeClr val="tx2"/>
                </a:solidFill>
                <a:latin typeface="Arial" panose="020B0604020202020204" pitchFamily="34" charset="0"/>
                <a:ea typeface="微软雅黑" panose="020B0503020204020204" pitchFamily="34" charset="-122"/>
                <a:cs typeface="+mj-cs"/>
                <a:sym typeface="Arial" panose="020B0604020202020204" pitchFamily="34" charset="0"/>
              </a:rPr>
              <a:t>调试代码、训练模型、对比各个模型、算法在不同数据集上的训练结果、撰写专利</a:t>
            </a:r>
          </a:p>
        </p:txBody>
      </p:sp>
      <p:sp>
        <p:nvSpPr>
          <p:cNvPr id="32" name="文本框 31">
            <a:extLst>
              <a:ext uri="{FF2B5EF4-FFF2-40B4-BE49-F238E27FC236}">
                <a16:creationId xmlns:a16="http://schemas.microsoft.com/office/drawing/2014/main" id="{6FCCD1CD-D240-4B0E-A196-C5932CF5D8EC}"/>
              </a:ext>
            </a:extLst>
          </p:cNvPr>
          <p:cNvSpPr txBox="1"/>
          <p:nvPr>
            <p:custDataLst>
              <p:tags r:id="rId13"/>
            </p:custDataLst>
          </p:nvPr>
        </p:nvSpPr>
        <p:spPr bwMode="auto">
          <a:xfrm>
            <a:off x="5596924" y="4345876"/>
            <a:ext cx="2027621" cy="429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fontScale="775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20000"/>
              </a:lnSpc>
              <a:spcBef>
                <a:spcPct val="0"/>
              </a:spcBef>
            </a:pPr>
            <a:r>
              <a:rPr lang="en-US" altLang="zh-CN" sz="2000" b="1" spc="300" dirty="0">
                <a:solidFill>
                  <a:schemeClr val="tx2"/>
                </a:solidFill>
                <a:latin typeface="Arial" panose="020B0604020202020204" pitchFamily="34" charset="0"/>
                <a:ea typeface="微软雅黑" panose="020B0503020204020204" pitchFamily="34" charset="-122"/>
                <a:cs typeface="+mj-cs"/>
                <a:sym typeface="Arial" panose="020B0604020202020204" pitchFamily="34" charset="0"/>
              </a:rPr>
              <a:t>2023.3-2023.8</a:t>
            </a:r>
            <a:endParaRPr lang="zh-CN" altLang="en-US" sz="2000" b="1" spc="300" dirty="0">
              <a:solidFill>
                <a:schemeClr val="tx2"/>
              </a:solidFill>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34" name="文本框 33">
            <a:extLst>
              <a:ext uri="{FF2B5EF4-FFF2-40B4-BE49-F238E27FC236}">
                <a16:creationId xmlns:a16="http://schemas.microsoft.com/office/drawing/2014/main" id="{A3A3D061-372B-48B5-821A-AFE48C820868}"/>
              </a:ext>
            </a:extLst>
          </p:cNvPr>
          <p:cNvSpPr txBox="1"/>
          <p:nvPr>
            <p:custDataLst>
              <p:tags r:id="rId14"/>
            </p:custDataLst>
          </p:nvPr>
        </p:nvSpPr>
        <p:spPr bwMode="auto">
          <a:xfrm>
            <a:off x="6395432" y="2188333"/>
            <a:ext cx="2127171" cy="73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20000"/>
              </a:lnSpc>
              <a:spcBef>
                <a:spcPct val="0"/>
              </a:spcBef>
            </a:pPr>
            <a:r>
              <a:rPr lang="zh-CN" altLang="en-US" sz="1600" b="1" spc="300" dirty="0">
                <a:solidFill>
                  <a:schemeClr val="tx2"/>
                </a:solidFill>
                <a:latin typeface="Arial" panose="020B0604020202020204" pitchFamily="34" charset="0"/>
                <a:ea typeface="微软雅黑" panose="020B0503020204020204" pitchFamily="34" charset="-122"/>
                <a:cs typeface="+mj-cs"/>
                <a:sym typeface="Arial" panose="020B0604020202020204" pitchFamily="34" charset="0"/>
              </a:rPr>
              <a:t>模型优化、测试结果</a:t>
            </a:r>
          </a:p>
        </p:txBody>
      </p:sp>
      <p:sp>
        <p:nvSpPr>
          <p:cNvPr id="35" name="文本框 34">
            <a:extLst>
              <a:ext uri="{FF2B5EF4-FFF2-40B4-BE49-F238E27FC236}">
                <a16:creationId xmlns:a16="http://schemas.microsoft.com/office/drawing/2014/main" id="{01309798-33AF-44B4-813C-33FCA036142E}"/>
              </a:ext>
            </a:extLst>
          </p:cNvPr>
          <p:cNvSpPr txBox="1"/>
          <p:nvPr>
            <p:custDataLst>
              <p:tags r:id="rId15"/>
            </p:custDataLst>
          </p:nvPr>
        </p:nvSpPr>
        <p:spPr bwMode="auto">
          <a:xfrm>
            <a:off x="6410271" y="1877080"/>
            <a:ext cx="2411764" cy="429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20000"/>
              </a:lnSpc>
              <a:spcBef>
                <a:spcPct val="0"/>
              </a:spcBef>
            </a:pPr>
            <a:r>
              <a:rPr lang="en-US" altLang="zh-CN" sz="1600" b="1" spc="300" dirty="0">
                <a:solidFill>
                  <a:schemeClr val="tx2"/>
                </a:solidFill>
                <a:latin typeface="Arial" panose="020B0604020202020204" pitchFamily="34" charset="0"/>
                <a:ea typeface="微软雅黑" panose="020B0503020204020204" pitchFamily="34" charset="-122"/>
                <a:cs typeface="+mj-cs"/>
                <a:sym typeface="Arial" panose="020B0604020202020204" pitchFamily="34" charset="0"/>
              </a:rPr>
              <a:t>2023.9-2023.11</a:t>
            </a:r>
            <a:endParaRPr lang="zh-CN" altLang="en-US" sz="1600" b="1" spc="300" dirty="0">
              <a:solidFill>
                <a:schemeClr val="tx2"/>
              </a:solidFill>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36" name="文本框 35">
            <a:extLst>
              <a:ext uri="{FF2B5EF4-FFF2-40B4-BE49-F238E27FC236}">
                <a16:creationId xmlns:a16="http://schemas.microsoft.com/office/drawing/2014/main" id="{78E6A759-340F-45A2-B008-F05596835638}"/>
              </a:ext>
            </a:extLst>
          </p:cNvPr>
          <p:cNvSpPr txBox="1"/>
          <p:nvPr>
            <p:custDataLst>
              <p:tags r:id="rId16"/>
            </p:custDataLst>
          </p:nvPr>
        </p:nvSpPr>
        <p:spPr bwMode="auto">
          <a:xfrm>
            <a:off x="7906373" y="3926416"/>
            <a:ext cx="2027621" cy="429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20000"/>
              </a:lnSpc>
              <a:spcBef>
                <a:spcPct val="0"/>
              </a:spcBef>
            </a:pPr>
            <a:r>
              <a:rPr lang="zh-CN" altLang="en-US" sz="1600" b="1" spc="300" dirty="0">
                <a:solidFill>
                  <a:schemeClr val="tx2"/>
                </a:solidFill>
                <a:latin typeface="Arial" panose="020B0604020202020204" pitchFamily="34" charset="0"/>
                <a:ea typeface="微软雅黑" panose="020B0503020204020204" pitchFamily="34" charset="-122"/>
                <a:cs typeface="+mj-cs"/>
                <a:sym typeface="Arial" panose="020B0604020202020204" pitchFamily="34" charset="0"/>
              </a:rPr>
              <a:t>整理相关结果</a:t>
            </a:r>
          </a:p>
        </p:txBody>
      </p:sp>
      <p:sp>
        <p:nvSpPr>
          <p:cNvPr id="37" name="文本框 36">
            <a:extLst>
              <a:ext uri="{FF2B5EF4-FFF2-40B4-BE49-F238E27FC236}">
                <a16:creationId xmlns:a16="http://schemas.microsoft.com/office/drawing/2014/main" id="{6C0EAB59-411D-424B-ADA7-809697E699DE}"/>
              </a:ext>
            </a:extLst>
          </p:cNvPr>
          <p:cNvSpPr txBox="1"/>
          <p:nvPr>
            <p:custDataLst>
              <p:tags r:id="rId17"/>
            </p:custDataLst>
          </p:nvPr>
        </p:nvSpPr>
        <p:spPr bwMode="auto">
          <a:xfrm>
            <a:off x="7906374" y="3575057"/>
            <a:ext cx="2144162" cy="429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20000"/>
              </a:lnSpc>
              <a:spcBef>
                <a:spcPct val="0"/>
              </a:spcBef>
            </a:pPr>
            <a:r>
              <a:rPr lang="en-US" altLang="zh-CN" sz="1600" b="1" spc="300" dirty="0">
                <a:solidFill>
                  <a:schemeClr val="tx2"/>
                </a:solidFill>
                <a:latin typeface="Arial" panose="020B0604020202020204" pitchFamily="34" charset="0"/>
                <a:ea typeface="微软雅黑" panose="020B0503020204020204" pitchFamily="34" charset="-122"/>
                <a:cs typeface="+mj-cs"/>
                <a:sym typeface="Arial" panose="020B0604020202020204" pitchFamily="34" charset="0"/>
              </a:rPr>
              <a:t>2023.12</a:t>
            </a:r>
            <a:endParaRPr lang="zh-CN" altLang="en-US" sz="1600" b="1" spc="300" dirty="0">
              <a:solidFill>
                <a:schemeClr val="tx2"/>
              </a:solidFill>
              <a:latin typeface="Arial" panose="020B0604020202020204" pitchFamily="34" charset="0"/>
              <a:ea typeface="微软雅黑" panose="020B0503020204020204" pitchFamily="34" charset="-122"/>
              <a:cs typeface="+mj-cs"/>
              <a:sym typeface="Arial" panose="020B0604020202020204" pitchFamily="34" charset="0"/>
            </a:endParaRPr>
          </a:p>
        </p:txBody>
      </p:sp>
      <p:pic>
        <p:nvPicPr>
          <p:cNvPr id="38" name="图片 37">
            <a:extLst>
              <a:ext uri="{FF2B5EF4-FFF2-40B4-BE49-F238E27FC236}">
                <a16:creationId xmlns:a16="http://schemas.microsoft.com/office/drawing/2014/main" id="{84E15DC4-0934-4BB0-B4C7-690B63885832}"/>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684081" y="4594873"/>
            <a:ext cx="1612598" cy="1062107"/>
          </a:xfrm>
          <a:prstGeom prst="rect">
            <a:avLst/>
          </a:prstGeom>
        </p:spPr>
      </p:pic>
      <p:pic>
        <p:nvPicPr>
          <p:cNvPr id="4" name="图片 3">
            <a:extLst>
              <a:ext uri="{FF2B5EF4-FFF2-40B4-BE49-F238E27FC236}">
                <a16:creationId xmlns:a16="http://schemas.microsoft.com/office/drawing/2014/main" id="{7F54B108-F8DE-433E-8A72-2E6C296AE3EF}"/>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784627" y="2233450"/>
            <a:ext cx="1311373" cy="983915"/>
          </a:xfrm>
          <a:prstGeom prst="rect">
            <a:avLst/>
          </a:prstGeom>
        </p:spPr>
      </p:pic>
      <p:pic>
        <p:nvPicPr>
          <p:cNvPr id="3" name="图片 2">
            <a:extLst>
              <a:ext uri="{FF2B5EF4-FFF2-40B4-BE49-F238E27FC236}">
                <a16:creationId xmlns:a16="http://schemas.microsoft.com/office/drawing/2014/main" id="{73D882ED-097B-4C53-BF20-A5DC53894C1F}"/>
              </a:ext>
            </a:extLst>
          </p:cNvPr>
          <p:cNvPicPr>
            <a:picLocks noChangeAspect="1"/>
          </p:cNvPicPr>
          <p:nvPr/>
        </p:nvPicPr>
        <p:blipFill>
          <a:blip r:embed="rId23"/>
          <a:stretch>
            <a:fillRect/>
          </a:stretch>
        </p:blipFill>
        <p:spPr>
          <a:xfrm>
            <a:off x="7924790" y="4347991"/>
            <a:ext cx="1524010" cy="1115562"/>
          </a:xfrm>
          <a:prstGeom prst="rect">
            <a:avLst/>
          </a:prstGeom>
        </p:spPr>
      </p:pic>
    </p:spTree>
    <p:extLst>
      <p:ext uri="{BB962C8B-B14F-4D97-AF65-F5344CB8AC3E}">
        <p14:creationId xmlns:p14="http://schemas.microsoft.com/office/powerpoint/2010/main" val="4863428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2716413" y="2729511"/>
            <a:ext cx="6759174" cy="1015663"/>
          </a:xfrm>
          <a:prstGeom prst="rect">
            <a:avLst/>
          </a:prstGeom>
          <a:noFill/>
        </p:spPr>
        <p:txBody>
          <a:bodyPr wrap="square" rtlCol="0">
            <a:spAutoFit/>
          </a:bodyPr>
          <a:lstStyle/>
          <a:p>
            <a:pPr algn="dist"/>
            <a:r>
              <a:rPr lang="zh-CN" altLang="en-US" sz="6000" b="1" dirty="0">
                <a:solidFill>
                  <a:schemeClr val="bg1">
                    <a:lumMod val="95000"/>
                  </a:schemeClr>
                </a:solidFill>
                <a:latin typeface="微软雅黑" panose="020B0503020204020204" pitchFamily="34" charset="-122"/>
                <a:ea typeface="微软雅黑" panose="020B0503020204020204" pitchFamily="34" charset="-122"/>
              </a:rPr>
              <a:t>谢谢各位老师指正</a:t>
            </a:r>
          </a:p>
        </p:txBody>
      </p:sp>
      <p:sp>
        <p:nvSpPr>
          <p:cNvPr id="20" name="TextBox 10"/>
          <p:cNvSpPr txBox="1"/>
          <p:nvPr/>
        </p:nvSpPr>
        <p:spPr>
          <a:xfrm>
            <a:off x="2565806" y="3990096"/>
            <a:ext cx="7060388" cy="523196"/>
          </a:xfrm>
          <a:prstGeom prst="rect">
            <a:avLst/>
          </a:prstGeom>
          <a:noFill/>
        </p:spPr>
        <p:txBody>
          <a:bodyPr wrap="square" lIns="91416" tIns="45708" rIns="91416" bIns="45708" rtlCol="0">
            <a:spAutoFit/>
          </a:bodyPr>
          <a:lstStyle>
            <a:defPPr>
              <a:defRPr lang="zh-CN"/>
            </a:defPPr>
            <a:lvl1pPr>
              <a:defRPr sz="2000">
                <a:solidFill>
                  <a:schemeClr val="bg1"/>
                </a:solidFill>
                <a:latin typeface="微软雅黑" panose="020B0503020204020204" pitchFamily="34" charset="-122"/>
                <a:ea typeface="微软雅黑" panose="020B0503020204020204" pitchFamily="34" charset="-122"/>
              </a:defRPr>
            </a:lvl1pPr>
          </a:lstStyle>
          <a:p>
            <a:pPr algn="ctr"/>
            <a:r>
              <a:rPr lang="zh-CN" altLang="en-US" sz="2800" dirty="0">
                <a:solidFill>
                  <a:schemeClr val="bg1">
                    <a:lumMod val="95000"/>
                  </a:schemeClr>
                </a:solidFill>
              </a:rPr>
              <a:t>中山</a:t>
            </a:r>
            <a:r>
              <a:rPr lang="zh-CN" altLang="en-US" sz="2800" dirty="0">
                <a:solidFill>
                  <a:schemeClr val="bg1">
                    <a:lumMod val="95000"/>
                  </a:schemeClr>
                </a:solidFill>
                <a:latin typeface="微软雅黑" panose="020B0503020204020204" pitchFamily="34" charset="-122"/>
                <a:ea typeface="微软雅黑" panose="020B0503020204020204" pitchFamily="34" charset="-122"/>
              </a:rPr>
              <a:t>大学信息工程学院</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9399" y="582805"/>
            <a:ext cx="3513203" cy="1605599"/>
          </a:xfrm>
          <a:prstGeom prst="rect">
            <a:avLst/>
          </a:prstGeom>
        </p:spPr>
      </p:pic>
      <p:pic>
        <p:nvPicPr>
          <p:cNvPr id="15" name="图片 14"/>
          <p:cNvPicPr>
            <a:picLocks noChangeAspect="1"/>
          </p:cNvPicPr>
          <p:nvPr/>
        </p:nvPicPr>
        <p:blipFill rotWithShape="1">
          <a:blip r:embed="rId4">
            <a:extLst>
              <a:ext uri="{28A0092B-C50C-407E-A947-70E740481C1C}">
                <a14:useLocalDpi xmlns:a14="http://schemas.microsoft.com/office/drawing/2010/main" val="0"/>
              </a:ext>
            </a:extLst>
          </a:blip>
          <a:srcRect t="21604" b="46967"/>
          <a:stretch>
            <a:fillRect/>
          </a:stretch>
        </p:blipFill>
        <p:spPr>
          <a:xfrm>
            <a:off x="-8648" y="2196316"/>
            <a:ext cx="12209296" cy="2877923"/>
          </a:xfrm>
          <a:prstGeom prst="rect">
            <a:avLst/>
          </a:prstGeom>
        </p:spPr>
      </p:pic>
      <p:sp>
        <p:nvSpPr>
          <p:cNvPr id="21" name="矩形 20"/>
          <p:cNvSpPr/>
          <p:nvPr/>
        </p:nvSpPr>
        <p:spPr>
          <a:xfrm>
            <a:off x="8648" y="2188404"/>
            <a:ext cx="12192000" cy="2877922"/>
          </a:xfrm>
          <a:prstGeom prst="rect">
            <a:avLst/>
          </a:prstGeom>
          <a:gradFill>
            <a:gsLst>
              <a:gs pos="0">
                <a:srgbClr val="014723"/>
              </a:gs>
              <a:gs pos="59000">
                <a:srgbClr val="014723">
                  <a:alpha val="60000"/>
                </a:srgbClr>
              </a:gs>
              <a:gs pos="100000">
                <a:srgbClr val="014723">
                  <a:alpha val="1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879478" y="2870971"/>
            <a:ext cx="8433044" cy="1014730"/>
          </a:xfrm>
          <a:prstGeom prst="rect">
            <a:avLst/>
          </a:prstGeom>
          <a:noFill/>
        </p:spPr>
        <p:txBody>
          <a:bodyPr wrap="square" rtlCol="0">
            <a:spAutoFit/>
          </a:bodyPr>
          <a:lstStyle/>
          <a:p>
            <a:pPr algn="dist"/>
            <a:r>
              <a:rPr lang="zh-CN" altLang="en-US" sz="6000" b="1" dirty="0">
                <a:solidFill>
                  <a:schemeClr val="bg1">
                    <a:lumMod val="95000"/>
                  </a:schemeClr>
                </a:solidFill>
                <a:latin typeface="微软雅黑" panose="020B0503020204020204" pitchFamily="34" charset="-122"/>
                <a:ea typeface="微软雅黑" panose="020B0503020204020204" pitchFamily="34" charset="-122"/>
              </a:rPr>
              <a:t>请各位老师点评指正</a:t>
            </a:r>
          </a:p>
        </p:txBody>
      </p:sp>
      <p:sp>
        <p:nvSpPr>
          <p:cNvPr id="23" name="TextBox 10"/>
          <p:cNvSpPr txBox="1"/>
          <p:nvPr/>
        </p:nvSpPr>
        <p:spPr>
          <a:xfrm>
            <a:off x="2718206" y="4142496"/>
            <a:ext cx="7060388" cy="523196"/>
          </a:xfrm>
          <a:prstGeom prst="rect">
            <a:avLst/>
          </a:prstGeom>
          <a:noFill/>
        </p:spPr>
        <p:txBody>
          <a:bodyPr wrap="square" lIns="91416" tIns="45708" rIns="91416" bIns="45708" rtlCol="0">
            <a:spAutoFit/>
          </a:bodyPr>
          <a:lstStyle>
            <a:defPPr>
              <a:defRPr lang="zh-CN"/>
            </a:defPPr>
            <a:lvl1pPr>
              <a:defRPr sz="2000">
                <a:solidFill>
                  <a:schemeClr val="bg1"/>
                </a:solidFill>
                <a:latin typeface="微软雅黑" panose="020B0503020204020204" pitchFamily="34" charset="-122"/>
                <a:ea typeface="微软雅黑" panose="020B0503020204020204" pitchFamily="34" charset="-122"/>
              </a:defRPr>
            </a:lvl1pPr>
          </a:lstStyle>
          <a:p>
            <a:pPr algn="ctr"/>
            <a:r>
              <a:rPr lang="zh-CN" altLang="en-US" sz="2800" dirty="0">
                <a:solidFill>
                  <a:schemeClr val="bg1">
                    <a:lumMod val="95000"/>
                  </a:schemeClr>
                </a:solidFill>
                <a:latin typeface="微软雅黑" panose="020B0503020204020204" pitchFamily="34" charset="-122"/>
                <a:ea typeface="微软雅黑" panose="020B0503020204020204" pitchFamily="34" charset="-122"/>
              </a:rPr>
              <a:t>中山大学智能工程学院</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 name="TextBox 6"/>
          <p:cNvSpPr txBox="1"/>
          <p:nvPr/>
        </p:nvSpPr>
        <p:spPr>
          <a:xfrm>
            <a:off x="879301" y="5679219"/>
            <a:ext cx="6340149" cy="707862"/>
          </a:xfrm>
          <a:prstGeom prst="rect">
            <a:avLst/>
          </a:prstGeom>
          <a:noFill/>
        </p:spPr>
        <p:txBody>
          <a:bodyPr wrap="none" lIns="91416" tIns="45708" rIns="91416" bIns="45708" rtlCol="0">
            <a:spAutoFit/>
          </a:bodyPr>
          <a:lstStyle>
            <a:defPPr>
              <a:defRPr lang="zh-CN"/>
            </a:defPPr>
            <a:lvl1pPr>
              <a:defRPr sz="2000">
                <a:solidFill>
                  <a:schemeClr val="accent2"/>
                </a:solidFill>
                <a:latin typeface="+mn-ea"/>
                <a:ea typeface="+mn-ea"/>
              </a:defRPr>
            </a:lvl1pPr>
          </a:lstStyle>
          <a:p>
            <a:pPr algn="ctr"/>
            <a:r>
              <a:rPr lang="zh-CN" altLang="en-US" b="1" dirty="0">
                <a:solidFill>
                  <a:srgbClr val="014723"/>
                </a:solidFill>
                <a:latin typeface="微软雅黑" panose="020B0503020204020204" pitchFamily="34" charset="-122"/>
                <a:ea typeface="微软雅黑" panose="020B0503020204020204" pitchFamily="34" charset="-122"/>
              </a:rPr>
              <a:t>项目成员</a:t>
            </a:r>
            <a:r>
              <a:rPr lang="zh-CN" altLang="en-US" dirty="0">
                <a:solidFill>
                  <a:srgbClr val="014723"/>
                </a:solidFill>
                <a:latin typeface="微软雅黑" panose="020B0503020204020204" pitchFamily="34" charset="-122"/>
                <a:ea typeface="微软雅黑" panose="020B0503020204020204" pitchFamily="34" charset="-122"/>
              </a:rPr>
              <a:t>：陈佳俊、彭宇璇、张丞耀、陈跃勇、邢宸翰</a:t>
            </a:r>
          </a:p>
          <a:p>
            <a:pPr algn="ctr"/>
            <a:endParaRPr lang="zh-CN" altLang="en-US" dirty="0">
              <a:solidFill>
                <a:srgbClr val="014723"/>
              </a:solidFill>
              <a:latin typeface="微软雅黑" panose="020B0503020204020204" pitchFamily="34" charset="-122"/>
              <a:ea typeface="微软雅黑" panose="020B0503020204020204" pitchFamily="34" charset="-122"/>
            </a:endParaRPr>
          </a:p>
        </p:txBody>
      </p:sp>
      <p:sp>
        <p:nvSpPr>
          <p:cNvPr id="3" name="Freeform 7"/>
          <p:cNvSpPr>
            <a:spLocks noChangeAspect="1" noEditPoints="1"/>
          </p:cNvSpPr>
          <p:nvPr/>
        </p:nvSpPr>
        <p:spPr bwMode="auto">
          <a:xfrm>
            <a:off x="447718" y="5644869"/>
            <a:ext cx="462900" cy="466244"/>
          </a:xfrm>
          <a:custGeom>
            <a:avLst/>
            <a:gdLst>
              <a:gd name="T0" fmla="*/ 661 w 904"/>
              <a:gd name="T1" fmla="*/ 461 h 905"/>
              <a:gd name="T2" fmla="*/ 661 w 904"/>
              <a:gd name="T3" fmla="*/ 339 h 905"/>
              <a:gd name="T4" fmla="*/ 605 w 904"/>
              <a:gd name="T5" fmla="*/ 339 h 905"/>
              <a:gd name="T6" fmla="*/ 605 w 904"/>
              <a:gd name="T7" fmla="*/ 461 h 905"/>
              <a:gd name="T8" fmla="*/ 456 w 904"/>
              <a:gd name="T9" fmla="*/ 610 h 905"/>
              <a:gd name="T10" fmla="*/ 453 w 904"/>
              <a:gd name="T11" fmla="*/ 610 h 905"/>
              <a:gd name="T12" fmla="*/ 452 w 904"/>
              <a:gd name="T13" fmla="*/ 610 h 905"/>
              <a:gd name="T14" fmla="*/ 451 w 904"/>
              <a:gd name="T15" fmla="*/ 610 h 905"/>
              <a:gd name="T16" fmla="*/ 448 w 904"/>
              <a:gd name="T17" fmla="*/ 610 h 905"/>
              <a:gd name="T18" fmla="*/ 299 w 904"/>
              <a:gd name="T19" fmla="*/ 461 h 905"/>
              <a:gd name="T20" fmla="*/ 299 w 904"/>
              <a:gd name="T21" fmla="*/ 339 h 905"/>
              <a:gd name="T22" fmla="*/ 244 w 904"/>
              <a:gd name="T23" fmla="*/ 339 h 905"/>
              <a:gd name="T24" fmla="*/ 244 w 904"/>
              <a:gd name="T25" fmla="*/ 461 h 905"/>
              <a:gd name="T26" fmla="*/ 419 w 904"/>
              <a:gd name="T27" fmla="*/ 664 h 905"/>
              <a:gd name="T28" fmla="*/ 419 w 904"/>
              <a:gd name="T29" fmla="*/ 752 h 905"/>
              <a:gd name="T30" fmla="*/ 295 w 904"/>
              <a:gd name="T31" fmla="*/ 787 h 905"/>
              <a:gd name="T32" fmla="*/ 610 w 904"/>
              <a:gd name="T33" fmla="*/ 787 h 905"/>
              <a:gd name="T34" fmla="*/ 484 w 904"/>
              <a:gd name="T35" fmla="*/ 751 h 905"/>
              <a:gd name="T36" fmla="*/ 484 w 904"/>
              <a:gd name="T37" fmla="*/ 664 h 905"/>
              <a:gd name="T38" fmla="*/ 661 w 904"/>
              <a:gd name="T39" fmla="*/ 461 h 905"/>
              <a:gd name="T40" fmla="*/ 450 w 904"/>
              <a:gd name="T41" fmla="*/ 558 h 905"/>
              <a:gd name="T42" fmla="*/ 452 w 904"/>
              <a:gd name="T43" fmla="*/ 558 h 905"/>
              <a:gd name="T44" fmla="*/ 454 w 904"/>
              <a:gd name="T45" fmla="*/ 558 h 905"/>
              <a:gd name="T46" fmla="*/ 554 w 904"/>
              <a:gd name="T47" fmla="*/ 459 h 905"/>
              <a:gd name="T48" fmla="*/ 554 w 904"/>
              <a:gd name="T49" fmla="*/ 218 h 905"/>
              <a:gd name="T50" fmla="*/ 454 w 904"/>
              <a:gd name="T51" fmla="*/ 118 h 905"/>
              <a:gd name="T52" fmla="*/ 452 w 904"/>
              <a:gd name="T53" fmla="*/ 118 h 905"/>
              <a:gd name="T54" fmla="*/ 450 w 904"/>
              <a:gd name="T55" fmla="*/ 118 h 905"/>
              <a:gd name="T56" fmla="*/ 351 w 904"/>
              <a:gd name="T57" fmla="*/ 218 h 905"/>
              <a:gd name="T58" fmla="*/ 351 w 904"/>
              <a:gd name="T59" fmla="*/ 459 h 905"/>
              <a:gd name="T60" fmla="*/ 450 w 904"/>
              <a:gd name="T61" fmla="*/ 558 h 905"/>
              <a:gd name="T62" fmla="*/ 452 w 904"/>
              <a:gd name="T63" fmla="*/ 0 h 905"/>
              <a:gd name="T64" fmla="*/ 904 w 904"/>
              <a:gd name="T65" fmla="*/ 453 h 905"/>
              <a:gd name="T66" fmla="*/ 452 w 904"/>
              <a:gd name="T67" fmla="*/ 905 h 905"/>
              <a:gd name="T68" fmla="*/ 0 w 904"/>
              <a:gd name="T69" fmla="*/ 453 h 905"/>
              <a:gd name="T70" fmla="*/ 452 w 904"/>
              <a:gd name="T71"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905">
                <a:moveTo>
                  <a:pt x="661" y="461"/>
                </a:moveTo>
                <a:lnTo>
                  <a:pt x="661" y="339"/>
                </a:lnTo>
                <a:cubicBezTo>
                  <a:pt x="661" y="304"/>
                  <a:pt x="605" y="304"/>
                  <a:pt x="605" y="339"/>
                </a:cubicBezTo>
                <a:lnTo>
                  <a:pt x="605" y="461"/>
                </a:lnTo>
                <a:cubicBezTo>
                  <a:pt x="605" y="543"/>
                  <a:pt x="538" y="610"/>
                  <a:pt x="456" y="610"/>
                </a:cubicBezTo>
                <a:cubicBezTo>
                  <a:pt x="455" y="610"/>
                  <a:pt x="454" y="610"/>
                  <a:pt x="453" y="610"/>
                </a:cubicBezTo>
                <a:lnTo>
                  <a:pt x="452" y="610"/>
                </a:lnTo>
                <a:lnTo>
                  <a:pt x="451" y="610"/>
                </a:lnTo>
                <a:cubicBezTo>
                  <a:pt x="450" y="610"/>
                  <a:pt x="449" y="610"/>
                  <a:pt x="448" y="610"/>
                </a:cubicBezTo>
                <a:cubicBezTo>
                  <a:pt x="366" y="610"/>
                  <a:pt x="299" y="543"/>
                  <a:pt x="299" y="461"/>
                </a:cubicBezTo>
                <a:lnTo>
                  <a:pt x="299" y="339"/>
                </a:lnTo>
                <a:cubicBezTo>
                  <a:pt x="299" y="304"/>
                  <a:pt x="244" y="304"/>
                  <a:pt x="244" y="339"/>
                </a:cubicBezTo>
                <a:cubicBezTo>
                  <a:pt x="244" y="355"/>
                  <a:pt x="244" y="461"/>
                  <a:pt x="244" y="461"/>
                </a:cubicBezTo>
                <a:cubicBezTo>
                  <a:pt x="244" y="564"/>
                  <a:pt x="320" y="650"/>
                  <a:pt x="419" y="664"/>
                </a:cubicBezTo>
                <a:lnTo>
                  <a:pt x="419" y="752"/>
                </a:lnTo>
                <a:lnTo>
                  <a:pt x="295" y="787"/>
                </a:lnTo>
                <a:lnTo>
                  <a:pt x="610" y="787"/>
                </a:lnTo>
                <a:lnTo>
                  <a:pt x="484" y="751"/>
                </a:lnTo>
                <a:lnTo>
                  <a:pt x="484" y="664"/>
                </a:lnTo>
                <a:cubicBezTo>
                  <a:pt x="584" y="650"/>
                  <a:pt x="661" y="564"/>
                  <a:pt x="661" y="461"/>
                </a:cubicBezTo>
                <a:close/>
                <a:moveTo>
                  <a:pt x="450" y="558"/>
                </a:moveTo>
                <a:cubicBezTo>
                  <a:pt x="451" y="558"/>
                  <a:pt x="451" y="558"/>
                  <a:pt x="452" y="558"/>
                </a:cubicBezTo>
                <a:cubicBezTo>
                  <a:pt x="453" y="558"/>
                  <a:pt x="453" y="558"/>
                  <a:pt x="454" y="558"/>
                </a:cubicBezTo>
                <a:cubicBezTo>
                  <a:pt x="509" y="558"/>
                  <a:pt x="554" y="514"/>
                  <a:pt x="554" y="459"/>
                </a:cubicBezTo>
                <a:lnTo>
                  <a:pt x="554" y="218"/>
                </a:lnTo>
                <a:cubicBezTo>
                  <a:pt x="554" y="163"/>
                  <a:pt x="509" y="118"/>
                  <a:pt x="454" y="118"/>
                </a:cubicBezTo>
                <a:cubicBezTo>
                  <a:pt x="453" y="118"/>
                  <a:pt x="453" y="118"/>
                  <a:pt x="452" y="118"/>
                </a:cubicBezTo>
                <a:cubicBezTo>
                  <a:pt x="452" y="118"/>
                  <a:pt x="451" y="118"/>
                  <a:pt x="450" y="118"/>
                </a:cubicBezTo>
                <a:cubicBezTo>
                  <a:pt x="395" y="118"/>
                  <a:pt x="351" y="163"/>
                  <a:pt x="351" y="218"/>
                </a:cubicBezTo>
                <a:lnTo>
                  <a:pt x="351" y="459"/>
                </a:lnTo>
                <a:cubicBezTo>
                  <a:pt x="351" y="514"/>
                  <a:pt x="395" y="558"/>
                  <a:pt x="450" y="558"/>
                </a:cubicBezTo>
                <a:close/>
                <a:moveTo>
                  <a:pt x="452" y="0"/>
                </a:moveTo>
                <a:cubicBezTo>
                  <a:pt x="702" y="0"/>
                  <a:pt x="904" y="203"/>
                  <a:pt x="904" y="453"/>
                </a:cubicBezTo>
                <a:cubicBezTo>
                  <a:pt x="904" y="702"/>
                  <a:pt x="702" y="905"/>
                  <a:pt x="452" y="905"/>
                </a:cubicBezTo>
                <a:cubicBezTo>
                  <a:pt x="202" y="905"/>
                  <a:pt x="0" y="702"/>
                  <a:pt x="0" y="453"/>
                </a:cubicBezTo>
                <a:cubicBezTo>
                  <a:pt x="0" y="203"/>
                  <a:pt x="202" y="0"/>
                  <a:pt x="452" y="0"/>
                </a:cubicBezTo>
                <a:close/>
              </a:path>
            </a:pathLst>
          </a:custGeom>
          <a:solidFill>
            <a:srgbClr val="014723"/>
          </a:solidFill>
          <a:ln>
            <a:noFill/>
          </a:ln>
        </p:spPr>
        <p:txBody>
          <a:bodyPr vert="horz" wrap="square" lIns="91416" tIns="45708" rIns="91416" bIns="45708" numCol="1" anchor="t" anchorCtr="0" compatLnSpc="1"/>
          <a:lstStyle/>
          <a:p>
            <a:endParaRPr lang="zh-CN" altLang="en-US">
              <a:solidFill>
                <a:srgbClr val="C00000"/>
              </a:solidFill>
              <a:latin typeface="微软雅黑" panose="020B0503020204020204" pitchFamily="34" charset="-122"/>
              <a:ea typeface="微软雅黑" panose="020B0503020204020204" pitchFamily="34" charset="-122"/>
            </a:endParaRPr>
          </a:p>
        </p:txBody>
      </p:sp>
      <p:sp>
        <p:nvSpPr>
          <p:cNvPr id="13" name="TextBox 7">
            <a:extLst>
              <a:ext uri="{FF2B5EF4-FFF2-40B4-BE49-F238E27FC236}">
                <a16:creationId xmlns:a16="http://schemas.microsoft.com/office/drawing/2014/main" id="{9C0A0476-F180-CE36-DA80-86826F18A2EE}"/>
              </a:ext>
            </a:extLst>
          </p:cNvPr>
          <p:cNvSpPr txBox="1"/>
          <p:nvPr/>
        </p:nvSpPr>
        <p:spPr>
          <a:xfrm>
            <a:off x="8724040" y="5676679"/>
            <a:ext cx="2236461" cy="400085"/>
          </a:xfrm>
          <a:prstGeom prst="rect">
            <a:avLst/>
          </a:prstGeom>
          <a:noFill/>
        </p:spPr>
        <p:txBody>
          <a:bodyPr wrap="none" lIns="91416" tIns="45708" rIns="91416" bIns="45708" rtlCol="0">
            <a:spAutoFit/>
          </a:bodyPr>
          <a:lstStyle/>
          <a:p>
            <a:r>
              <a:rPr lang="zh-CN" altLang="en-US" sz="2000" b="1" dirty="0">
                <a:solidFill>
                  <a:srgbClr val="004723"/>
                </a:solidFill>
                <a:latin typeface="微软雅黑" panose="020B0503020204020204" pitchFamily="34" charset="-122"/>
                <a:ea typeface="微软雅黑" panose="020B0503020204020204" pitchFamily="34" charset="-122"/>
              </a:rPr>
              <a:t>指导老师</a:t>
            </a:r>
            <a:r>
              <a:rPr lang="zh-CN" altLang="en-US" sz="2000" dirty="0">
                <a:solidFill>
                  <a:srgbClr val="004723"/>
                </a:solidFill>
                <a:latin typeface="微软雅黑" panose="020B0503020204020204" pitchFamily="34" charset="-122"/>
                <a:ea typeface="微软雅黑" panose="020B0503020204020204" pitchFamily="34" charset="-122"/>
              </a:rPr>
              <a:t>：姜善成</a:t>
            </a:r>
          </a:p>
        </p:txBody>
      </p:sp>
      <p:sp>
        <p:nvSpPr>
          <p:cNvPr id="14" name="Freeform 8">
            <a:extLst>
              <a:ext uri="{FF2B5EF4-FFF2-40B4-BE49-F238E27FC236}">
                <a16:creationId xmlns:a16="http://schemas.microsoft.com/office/drawing/2014/main" id="{6DCC0263-B859-1A33-641A-658A878BDEAD}"/>
              </a:ext>
            </a:extLst>
          </p:cNvPr>
          <p:cNvSpPr>
            <a:spLocks noChangeAspect="1" noEditPoints="1"/>
          </p:cNvSpPr>
          <p:nvPr/>
        </p:nvSpPr>
        <p:spPr bwMode="auto">
          <a:xfrm>
            <a:off x="8246005" y="5643598"/>
            <a:ext cx="464288" cy="466246"/>
          </a:xfrm>
          <a:custGeom>
            <a:avLst/>
            <a:gdLst>
              <a:gd name="T0" fmla="*/ 422 w 422"/>
              <a:gd name="T1" fmla="*/ 211 h 422"/>
              <a:gd name="T2" fmla="*/ 0 w 422"/>
              <a:gd name="T3" fmla="*/ 211 h 422"/>
              <a:gd name="T4" fmla="*/ 340 w 422"/>
              <a:gd name="T5" fmla="*/ 117 h 422"/>
              <a:gd name="T6" fmla="*/ 345 w 422"/>
              <a:gd name="T7" fmla="*/ 123 h 422"/>
              <a:gd name="T8" fmla="*/ 344 w 422"/>
              <a:gd name="T9" fmla="*/ 226 h 422"/>
              <a:gd name="T10" fmla="*/ 340 w 422"/>
              <a:gd name="T11" fmla="*/ 227 h 422"/>
              <a:gd name="T12" fmla="*/ 217 w 422"/>
              <a:gd name="T13" fmla="*/ 226 h 422"/>
              <a:gd name="T14" fmla="*/ 215 w 422"/>
              <a:gd name="T15" fmla="*/ 222 h 422"/>
              <a:gd name="T16" fmla="*/ 286 w 422"/>
              <a:gd name="T17" fmla="*/ 164 h 422"/>
              <a:gd name="T18" fmla="*/ 215 w 422"/>
              <a:gd name="T19" fmla="*/ 171 h 422"/>
              <a:gd name="T20" fmla="*/ 217 w 422"/>
              <a:gd name="T21" fmla="*/ 119 h 422"/>
              <a:gd name="T22" fmla="*/ 220 w 422"/>
              <a:gd name="T23" fmla="*/ 117 h 422"/>
              <a:gd name="T24" fmla="*/ 220 w 422"/>
              <a:gd name="T25" fmla="*/ 96 h 422"/>
              <a:gd name="T26" fmla="*/ 202 w 422"/>
              <a:gd name="T27" fmla="*/ 104 h 422"/>
              <a:gd name="T28" fmla="*/ 194 w 422"/>
              <a:gd name="T29" fmla="*/ 174 h 422"/>
              <a:gd name="T30" fmla="*/ 186 w 422"/>
              <a:gd name="T31" fmla="*/ 166 h 422"/>
              <a:gd name="T32" fmla="*/ 137 w 422"/>
              <a:gd name="T33" fmla="*/ 151 h 422"/>
              <a:gd name="T34" fmla="*/ 54 w 422"/>
              <a:gd name="T35" fmla="*/ 173 h 422"/>
              <a:gd name="T36" fmla="*/ 77 w 422"/>
              <a:gd name="T37" fmla="*/ 243 h 422"/>
              <a:gd name="T38" fmla="*/ 81 w 422"/>
              <a:gd name="T39" fmla="*/ 192 h 422"/>
              <a:gd name="T40" fmla="*/ 81 w 422"/>
              <a:gd name="T41" fmla="*/ 256 h 422"/>
              <a:gd name="T42" fmla="*/ 106 w 422"/>
              <a:gd name="T43" fmla="*/ 350 h 422"/>
              <a:gd name="T44" fmla="*/ 112 w 422"/>
              <a:gd name="T45" fmla="*/ 272 h 422"/>
              <a:gd name="T46" fmla="*/ 137 w 422"/>
              <a:gd name="T47" fmla="*/ 350 h 422"/>
              <a:gd name="T48" fmla="*/ 137 w 422"/>
              <a:gd name="T49" fmla="*/ 256 h 422"/>
              <a:gd name="T50" fmla="*/ 137 w 422"/>
              <a:gd name="T51" fmla="*/ 192 h 422"/>
              <a:gd name="T52" fmla="*/ 162 w 422"/>
              <a:gd name="T53" fmla="*/ 192 h 422"/>
              <a:gd name="T54" fmla="*/ 186 w 422"/>
              <a:gd name="T55" fmla="*/ 185 h 422"/>
              <a:gd name="T56" fmla="*/ 194 w 422"/>
              <a:gd name="T57" fmla="*/ 222 h 422"/>
              <a:gd name="T58" fmla="*/ 202 w 422"/>
              <a:gd name="T59" fmla="*/ 240 h 422"/>
              <a:gd name="T60" fmla="*/ 220 w 422"/>
              <a:gd name="T61" fmla="*/ 248 h 422"/>
              <a:gd name="T62" fmla="*/ 359 w 422"/>
              <a:gd name="T63" fmla="*/ 240 h 422"/>
              <a:gd name="T64" fmla="*/ 366 w 422"/>
              <a:gd name="T65" fmla="*/ 222 h 422"/>
              <a:gd name="T66" fmla="*/ 359 w 422"/>
              <a:gd name="T67" fmla="*/ 104 h 422"/>
              <a:gd name="T68" fmla="*/ 220 w 422"/>
              <a:gd name="T69" fmla="*/ 96 h 422"/>
              <a:gd name="T70" fmla="*/ 344 w 422"/>
              <a:gd name="T71" fmla="*/ 277 h 422"/>
              <a:gd name="T72" fmla="*/ 346 w 422"/>
              <a:gd name="T73" fmla="*/ 351 h 422"/>
              <a:gd name="T74" fmla="*/ 298 w 422"/>
              <a:gd name="T75" fmla="*/ 277 h 422"/>
              <a:gd name="T76" fmla="*/ 250 w 422"/>
              <a:gd name="T77" fmla="*/ 351 h 422"/>
              <a:gd name="T78" fmla="*/ 244 w 422"/>
              <a:gd name="T79" fmla="*/ 277 h 422"/>
              <a:gd name="T80" fmla="*/ 221 w 422"/>
              <a:gd name="T81" fmla="*/ 254 h 422"/>
              <a:gd name="T82" fmla="*/ 109 w 422"/>
              <a:gd name="T83" fmla="*/ 75 h 422"/>
              <a:gd name="T84" fmla="*/ 109 w 422"/>
              <a:gd name="T85" fmla="*/ 146 h 422"/>
              <a:gd name="T86" fmla="*/ 109 w 422"/>
              <a:gd name="T87" fmla="*/ 75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2" h="422">
                <a:moveTo>
                  <a:pt x="211" y="0"/>
                </a:moveTo>
                <a:cubicBezTo>
                  <a:pt x="327" y="0"/>
                  <a:pt x="422" y="94"/>
                  <a:pt x="422" y="211"/>
                </a:cubicBezTo>
                <a:cubicBezTo>
                  <a:pt x="422" y="327"/>
                  <a:pt x="327" y="422"/>
                  <a:pt x="211" y="422"/>
                </a:cubicBezTo>
                <a:cubicBezTo>
                  <a:pt x="94" y="422"/>
                  <a:pt x="0" y="327"/>
                  <a:pt x="0" y="211"/>
                </a:cubicBezTo>
                <a:cubicBezTo>
                  <a:pt x="0" y="94"/>
                  <a:pt x="94" y="0"/>
                  <a:pt x="211" y="0"/>
                </a:cubicBezTo>
                <a:close/>
                <a:moveTo>
                  <a:pt x="340" y="117"/>
                </a:moveTo>
                <a:cubicBezTo>
                  <a:pt x="341" y="117"/>
                  <a:pt x="343" y="118"/>
                  <a:pt x="344" y="119"/>
                </a:cubicBezTo>
                <a:cubicBezTo>
                  <a:pt x="345" y="120"/>
                  <a:pt x="345" y="121"/>
                  <a:pt x="345" y="123"/>
                </a:cubicBezTo>
                <a:lnTo>
                  <a:pt x="345" y="222"/>
                </a:lnTo>
                <a:cubicBezTo>
                  <a:pt x="345" y="223"/>
                  <a:pt x="345" y="225"/>
                  <a:pt x="344" y="226"/>
                </a:cubicBezTo>
                <a:lnTo>
                  <a:pt x="344" y="226"/>
                </a:lnTo>
                <a:cubicBezTo>
                  <a:pt x="343" y="227"/>
                  <a:pt x="341" y="227"/>
                  <a:pt x="340" y="227"/>
                </a:cubicBezTo>
                <a:lnTo>
                  <a:pt x="220" y="227"/>
                </a:lnTo>
                <a:cubicBezTo>
                  <a:pt x="219" y="227"/>
                  <a:pt x="218" y="227"/>
                  <a:pt x="217" y="226"/>
                </a:cubicBezTo>
                <a:lnTo>
                  <a:pt x="217" y="226"/>
                </a:lnTo>
                <a:cubicBezTo>
                  <a:pt x="216" y="225"/>
                  <a:pt x="215" y="223"/>
                  <a:pt x="215" y="222"/>
                </a:cubicBezTo>
                <a:lnTo>
                  <a:pt x="215" y="179"/>
                </a:lnTo>
                <a:lnTo>
                  <a:pt x="286" y="164"/>
                </a:lnTo>
                <a:lnTo>
                  <a:pt x="286" y="162"/>
                </a:lnTo>
                <a:lnTo>
                  <a:pt x="215" y="171"/>
                </a:lnTo>
                <a:lnTo>
                  <a:pt x="215" y="123"/>
                </a:lnTo>
                <a:cubicBezTo>
                  <a:pt x="215" y="121"/>
                  <a:pt x="216" y="120"/>
                  <a:pt x="217" y="119"/>
                </a:cubicBezTo>
                <a:lnTo>
                  <a:pt x="217" y="119"/>
                </a:lnTo>
                <a:cubicBezTo>
                  <a:pt x="218" y="118"/>
                  <a:pt x="219" y="117"/>
                  <a:pt x="220" y="117"/>
                </a:cubicBezTo>
                <a:lnTo>
                  <a:pt x="340" y="117"/>
                </a:lnTo>
                <a:close/>
                <a:moveTo>
                  <a:pt x="220" y="96"/>
                </a:moveTo>
                <a:cubicBezTo>
                  <a:pt x="213" y="96"/>
                  <a:pt x="206" y="99"/>
                  <a:pt x="202" y="104"/>
                </a:cubicBezTo>
                <a:lnTo>
                  <a:pt x="202" y="104"/>
                </a:lnTo>
                <a:cubicBezTo>
                  <a:pt x="197" y="109"/>
                  <a:pt x="194" y="115"/>
                  <a:pt x="194" y="123"/>
                </a:cubicBezTo>
                <a:lnTo>
                  <a:pt x="194" y="174"/>
                </a:lnTo>
                <a:lnTo>
                  <a:pt x="186" y="175"/>
                </a:lnTo>
                <a:lnTo>
                  <a:pt x="186" y="166"/>
                </a:lnTo>
                <a:lnTo>
                  <a:pt x="162" y="166"/>
                </a:lnTo>
                <a:lnTo>
                  <a:pt x="137" y="151"/>
                </a:lnTo>
                <a:lnTo>
                  <a:pt x="77" y="151"/>
                </a:lnTo>
                <a:cubicBezTo>
                  <a:pt x="64" y="151"/>
                  <a:pt x="54" y="161"/>
                  <a:pt x="54" y="173"/>
                </a:cubicBezTo>
                <a:lnTo>
                  <a:pt x="54" y="243"/>
                </a:lnTo>
                <a:lnTo>
                  <a:pt x="77" y="243"/>
                </a:lnTo>
                <a:lnTo>
                  <a:pt x="77" y="192"/>
                </a:lnTo>
                <a:lnTo>
                  <a:pt x="81" y="192"/>
                </a:lnTo>
                <a:lnTo>
                  <a:pt x="81" y="243"/>
                </a:lnTo>
                <a:lnTo>
                  <a:pt x="81" y="256"/>
                </a:lnTo>
                <a:lnTo>
                  <a:pt x="81" y="350"/>
                </a:lnTo>
                <a:lnTo>
                  <a:pt x="106" y="350"/>
                </a:lnTo>
                <a:lnTo>
                  <a:pt x="106" y="272"/>
                </a:lnTo>
                <a:lnTo>
                  <a:pt x="112" y="272"/>
                </a:lnTo>
                <a:lnTo>
                  <a:pt x="112" y="350"/>
                </a:lnTo>
                <a:lnTo>
                  <a:pt x="137" y="350"/>
                </a:lnTo>
                <a:lnTo>
                  <a:pt x="137" y="336"/>
                </a:lnTo>
                <a:lnTo>
                  <a:pt x="137" y="256"/>
                </a:lnTo>
                <a:lnTo>
                  <a:pt x="137" y="243"/>
                </a:lnTo>
                <a:lnTo>
                  <a:pt x="137" y="192"/>
                </a:lnTo>
                <a:lnTo>
                  <a:pt x="137" y="177"/>
                </a:lnTo>
                <a:lnTo>
                  <a:pt x="162" y="192"/>
                </a:lnTo>
                <a:lnTo>
                  <a:pt x="186" y="192"/>
                </a:lnTo>
                <a:lnTo>
                  <a:pt x="186" y="185"/>
                </a:lnTo>
                <a:lnTo>
                  <a:pt x="194" y="184"/>
                </a:lnTo>
                <a:lnTo>
                  <a:pt x="194" y="222"/>
                </a:lnTo>
                <a:cubicBezTo>
                  <a:pt x="194" y="229"/>
                  <a:pt x="197" y="236"/>
                  <a:pt x="202" y="240"/>
                </a:cubicBezTo>
                <a:lnTo>
                  <a:pt x="202" y="240"/>
                </a:lnTo>
                <a:lnTo>
                  <a:pt x="202" y="241"/>
                </a:lnTo>
                <a:cubicBezTo>
                  <a:pt x="207" y="245"/>
                  <a:pt x="213" y="248"/>
                  <a:pt x="220" y="248"/>
                </a:cubicBezTo>
                <a:lnTo>
                  <a:pt x="340" y="248"/>
                </a:lnTo>
                <a:cubicBezTo>
                  <a:pt x="347" y="248"/>
                  <a:pt x="354" y="245"/>
                  <a:pt x="359" y="240"/>
                </a:cubicBezTo>
                <a:lnTo>
                  <a:pt x="359" y="241"/>
                </a:lnTo>
                <a:cubicBezTo>
                  <a:pt x="363" y="236"/>
                  <a:pt x="366" y="229"/>
                  <a:pt x="366" y="222"/>
                </a:cubicBezTo>
                <a:lnTo>
                  <a:pt x="366" y="123"/>
                </a:lnTo>
                <a:cubicBezTo>
                  <a:pt x="366" y="115"/>
                  <a:pt x="363" y="109"/>
                  <a:pt x="359" y="104"/>
                </a:cubicBezTo>
                <a:cubicBezTo>
                  <a:pt x="354" y="99"/>
                  <a:pt x="347" y="96"/>
                  <a:pt x="340" y="96"/>
                </a:cubicBezTo>
                <a:lnTo>
                  <a:pt x="220" y="96"/>
                </a:lnTo>
                <a:close/>
                <a:moveTo>
                  <a:pt x="344" y="254"/>
                </a:moveTo>
                <a:lnTo>
                  <a:pt x="344" y="277"/>
                </a:lnTo>
                <a:lnTo>
                  <a:pt x="325" y="277"/>
                </a:lnTo>
                <a:lnTo>
                  <a:pt x="346" y="351"/>
                </a:lnTo>
                <a:lnTo>
                  <a:pt x="319" y="351"/>
                </a:lnTo>
                <a:lnTo>
                  <a:pt x="298" y="277"/>
                </a:lnTo>
                <a:lnTo>
                  <a:pt x="271" y="277"/>
                </a:lnTo>
                <a:lnTo>
                  <a:pt x="250" y="351"/>
                </a:lnTo>
                <a:lnTo>
                  <a:pt x="223" y="351"/>
                </a:lnTo>
                <a:lnTo>
                  <a:pt x="244" y="277"/>
                </a:lnTo>
                <a:lnTo>
                  <a:pt x="221" y="277"/>
                </a:lnTo>
                <a:lnTo>
                  <a:pt x="221" y="254"/>
                </a:lnTo>
                <a:lnTo>
                  <a:pt x="344" y="254"/>
                </a:lnTo>
                <a:close/>
                <a:moveTo>
                  <a:pt x="109" y="75"/>
                </a:moveTo>
                <a:cubicBezTo>
                  <a:pt x="129" y="75"/>
                  <a:pt x="145" y="91"/>
                  <a:pt x="145" y="111"/>
                </a:cubicBezTo>
                <a:cubicBezTo>
                  <a:pt x="145" y="130"/>
                  <a:pt x="129" y="146"/>
                  <a:pt x="109" y="146"/>
                </a:cubicBezTo>
                <a:cubicBezTo>
                  <a:pt x="90" y="146"/>
                  <a:pt x="74" y="130"/>
                  <a:pt x="74" y="111"/>
                </a:cubicBezTo>
                <a:cubicBezTo>
                  <a:pt x="74" y="91"/>
                  <a:pt x="90" y="75"/>
                  <a:pt x="109" y="75"/>
                </a:cubicBezTo>
                <a:close/>
              </a:path>
            </a:pathLst>
          </a:custGeom>
          <a:solidFill>
            <a:srgbClr val="004723"/>
          </a:solidFill>
          <a:ln>
            <a:noFill/>
          </a:ln>
        </p:spPr>
        <p:txBody>
          <a:bodyPr vert="horz" wrap="square" lIns="91416" tIns="45708" rIns="91416" bIns="45708"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791046" y="1892300"/>
            <a:ext cx="5651845" cy="30734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C3300"/>
              </a:solidFill>
            </a:endParaRPr>
          </a:p>
        </p:txBody>
      </p:sp>
      <p:sp>
        <p:nvSpPr>
          <p:cNvPr id="2" name="圆角矩形 1"/>
          <p:cNvSpPr/>
          <p:nvPr/>
        </p:nvSpPr>
        <p:spPr>
          <a:xfrm>
            <a:off x="-1556426" y="1998319"/>
            <a:ext cx="5261917" cy="2861362"/>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5983200" y="1508867"/>
            <a:ext cx="9111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01</a:t>
            </a:r>
            <a:endParaRPr lang="zh-CN" altLang="en-US" b="1" dirty="0"/>
          </a:p>
        </p:txBody>
      </p:sp>
      <p:sp>
        <p:nvSpPr>
          <p:cNvPr id="6" name="圆角矩形 5"/>
          <p:cNvSpPr/>
          <p:nvPr/>
        </p:nvSpPr>
        <p:spPr>
          <a:xfrm>
            <a:off x="5983200" y="2476792"/>
            <a:ext cx="9111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02</a:t>
            </a:r>
            <a:endParaRPr lang="zh-CN" altLang="en-US" b="1" dirty="0"/>
          </a:p>
        </p:txBody>
      </p:sp>
      <p:sp>
        <p:nvSpPr>
          <p:cNvPr id="7" name="圆角矩形 6"/>
          <p:cNvSpPr/>
          <p:nvPr/>
        </p:nvSpPr>
        <p:spPr>
          <a:xfrm>
            <a:off x="5983200" y="3444717"/>
            <a:ext cx="9111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03</a:t>
            </a:r>
            <a:endParaRPr lang="zh-CN" altLang="en-US" b="1" dirty="0"/>
          </a:p>
        </p:txBody>
      </p:sp>
      <p:sp>
        <p:nvSpPr>
          <p:cNvPr id="8" name="圆角矩形 7"/>
          <p:cNvSpPr/>
          <p:nvPr/>
        </p:nvSpPr>
        <p:spPr>
          <a:xfrm>
            <a:off x="5983200" y="4412642"/>
            <a:ext cx="9111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04</a:t>
            </a:r>
            <a:endParaRPr lang="zh-CN" altLang="en-US" b="1" dirty="0"/>
          </a:p>
        </p:txBody>
      </p:sp>
      <p:sp>
        <p:nvSpPr>
          <p:cNvPr id="59" name="圆角矩形 58"/>
          <p:cNvSpPr/>
          <p:nvPr/>
        </p:nvSpPr>
        <p:spPr>
          <a:xfrm>
            <a:off x="7088100" y="1508867"/>
            <a:ext cx="34765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项目概述</a:t>
            </a:r>
          </a:p>
        </p:txBody>
      </p:sp>
      <p:sp>
        <p:nvSpPr>
          <p:cNvPr id="60" name="圆角矩形 59"/>
          <p:cNvSpPr/>
          <p:nvPr/>
        </p:nvSpPr>
        <p:spPr>
          <a:xfrm>
            <a:off x="7088100" y="2476792"/>
            <a:ext cx="34765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项目方案</a:t>
            </a:r>
          </a:p>
        </p:txBody>
      </p:sp>
      <p:sp>
        <p:nvSpPr>
          <p:cNvPr id="61" name="圆角矩形 60"/>
          <p:cNvSpPr/>
          <p:nvPr/>
        </p:nvSpPr>
        <p:spPr>
          <a:xfrm>
            <a:off x="7088100" y="3444717"/>
            <a:ext cx="34765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项目结果</a:t>
            </a:r>
          </a:p>
        </p:txBody>
      </p:sp>
      <p:sp>
        <p:nvSpPr>
          <p:cNvPr id="62" name="圆角矩形 61"/>
          <p:cNvSpPr/>
          <p:nvPr/>
        </p:nvSpPr>
        <p:spPr>
          <a:xfrm>
            <a:off x="7088100" y="4412642"/>
            <a:ext cx="34765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项目总结</a:t>
            </a:r>
          </a:p>
        </p:txBody>
      </p:sp>
      <p:sp>
        <p:nvSpPr>
          <p:cNvPr id="64" name="TextBox 78"/>
          <p:cNvSpPr txBox="1"/>
          <p:nvPr/>
        </p:nvSpPr>
        <p:spPr>
          <a:xfrm>
            <a:off x="565975" y="3733289"/>
            <a:ext cx="2063385" cy="502766"/>
          </a:xfrm>
          <a:prstGeom prst="rect">
            <a:avLst/>
          </a:prstGeom>
          <a:noFill/>
        </p:spPr>
        <p:txBody>
          <a:bodyPr wrap="none" rtlCol="0">
            <a:spAutoFit/>
          </a:bodyPr>
          <a:lstStyle/>
          <a:p>
            <a:pPr algn="ctr"/>
            <a:r>
              <a:rPr lang="en-US" altLang="zh-CN" sz="2665" b="1" dirty="0">
                <a:solidFill>
                  <a:schemeClr val="bg1"/>
                </a:solidFill>
                <a:latin typeface="Impact MT Std" pitchFamily="34" charset="0"/>
                <a:ea typeface="微软雅黑" panose="020B0503020204020204" pitchFamily="34" charset="-122"/>
              </a:rPr>
              <a:t>CONTENTS</a:t>
            </a:r>
            <a:endParaRPr lang="zh-CN" altLang="en-US" sz="2665" b="1" dirty="0">
              <a:solidFill>
                <a:schemeClr val="bg1"/>
              </a:solidFill>
              <a:latin typeface="Impact MT Std" pitchFamily="34" charset="0"/>
              <a:ea typeface="微软雅黑" panose="020B0503020204020204" pitchFamily="34" charset="-122"/>
            </a:endParaRPr>
          </a:p>
        </p:txBody>
      </p:sp>
      <p:sp>
        <p:nvSpPr>
          <p:cNvPr id="65" name="TextBox 79"/>
          <p:cNvSpPr txBox="1"/>
          <p:nvPr/>
        </p:nvSpPr>
        <p:spPr>
          <a:xfrm>
            <a:off x="641317" y="2677173"/>
            <a:ext cx="1912703" cy="995209"/>
          </a:xfrm>
          <a:prstGeom prst="rect">
            <a:avLst/>
          </a:prstGeom>
          <a:noFill/>
        </p:spPr>
        <p:txBody>
          <a:bodyPr wrap="none" rtlCol="0">
            <a:spAutoFit/>
          </a:bodyPr>
          <a:lstStyle/>
          <a:p>
            <a:pPr algn="ctr"/>
            <a:r>
              <a:rPr lang="zh-CN" altLang="en-US" sz="5865" b="1" dirty="0">
                <a:solidFill>
                  <a:schemeClr val="bg1"/>
                </a:solidFill>
                <a:latin typeface="微软雅黑" panose="020B0503020204020204" pitchFamily="34" charset="-122"/>
                <a:ea typeface="微软雅黑" panose="020B0503020204020204" pitchFamily="34" charset="-122"/>
              </a:rPr>
              <a:t>目 录</a:t>
            </a:r>
          </a:p>
        </p:txBody>
      </p:sp>
      <p:sp>
        <p:nvSpPr>
          <p:cNvPr id="3" name="灯片编号占位符 2"/>
          <p:cNvSpPr>
            <a:spLocks noGrp="1"/>
          </p:cNvSpPr>
          <p:nvPr>
            <p:ph type="sldNum" sz="quarter" idx="12"/>
          </p:nvPr>
        </p:nvSpPr>
        <p:spPr/>
        <p:txBody>
          <a:bodyPr/>
          <a:lstStyle/>
          <a:p>
            <a:fld id="{A8537B7A-7510-410A-AA53-45D600DA0276}" type="slidenum">
              <a:rPr lang="zh-CN" altLang="en-US" smtClean="0"/>
              <a:t>2</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533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0-#ppt_w/2"/>
                                          </p:val>
                                        </p:tav>
                                        <p:tav tm="100000">
                                          <p:val>
                                            <p:strVal val="#ppt_x"/>
                                          </p:val>
                                        </p:tav>
                                      </p:tavLst>
                                    </p:anim>
                                    <p:anim calcmode="lin" valueType="num">
                                      <p:cBhvr additive="base">
                                        <p:cTn id="12" dur="750" fill="hold"/>
                                        <p:tgtEl>
                                          <p:spTgt spid="1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65"/>
                                        </p:tgtEl>
                                        <p:attrNameLst>
                                          <p:attrName>style.visibility</p:attrName>
                                        </p:attrNameLst>
                                      </p:cBhvr>
                                      <p:to>
                                        <p:strVal val="visible"/>
                                      </p:to>
                                    </p:set>
                                    <p:anim calcmode="lin" valueType="num">
                                      <p:cBhvr>
                                        <p:cTn id="16" dur="500" fill="hold"/>
                                        <p:tgtEl>
                                          <p:spTgt spid="65"/>
                                        </p:tgtEl>
                                        <p:attrNameLst>
                                          <p:attrName>ppt_w</p:attrName>
                                        </p:attrNameLst>
                                      </p:cBhvr>
                                      <p:tavLst>
                                        <p:tav tm="0">
                                          <p:val>
                                            <p:fltVal val="0"/>
                                          </p:val>
                                        </p:tav>
                                        <p:tav tm="100000">
                                          <p:val>
                                            <p:strVal val="#ppt_w"/>
                                          </p:val>
                                        </p:tav>
                                      </p:tavLst>
                                    </p:anim>
                                    <p:anim calcmode="lin" valueType="num">
                                      <p:cBhvr>
                                        <p:cTn id="17" dur="500" fill="hold"/>
                                        <p:tgtEl>
                                          <p:spTgt spid="65"/>
                                        </p:tgtEl>
                                        <p:attrNameLst>
                                          <p:attrName>ppt_h</p:attrName>
                                        </p:attrNameLst>
                                      </p:cBhvr>
                                      <p:tavLst>
                                        <p:tav tm="0">
                                          <p:val>
                                            <p:fltVal val="0"/>
                                          </p:val>
                                        </p:tav>
                                        <p:tav tm="100000">
                                          <p:val>
                                            <p:strVal val="#ppt_h"/>
                                          </p:val>
                                        </p:tav>
                                      </p:tavLst>
                                    </p:anim>
                                    <p:animEffect transition="in" filter="fade">
                                      <p:cBhvr>
                                        <p:cTn id="18" dur="500"/>
                                        <p:tgtEl>
                                          <p:spTgt spid="6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anim calcmode="lin" valueType="num">
                                      <p:cBhvr>
                                        <p:cTn id="21" dur="500" fill="hold"/>
                                        <p:tgtEl>
                                          <p:spTgt spid="64"/>
                                        </p:tgtEl>
                                        <p:attrNameLst>
                                          <p:attrName>ppt_w</p:attrName>
                                        </p:attrNameLst>
                                      </p:cBhvr>
                                      <p:tavLst>
                                        <p:tav tm="0">
                                          <p:val>
                                            <p:fltVal val="0"/>
                                          </p:val>
                                        </p:tav>
                                        <p:tav tm="100000">
                                          <p:val>
                                            <p:strVal val="#ppt_w"/>
                                          </p:val>
                                        </p:tav>
                                      </p:tavLst>
                                    </p:anim>
                                    <p:anim calcmode="lin" valueType="num">
                                      <p:cBhvr>
                                        <p:cTn id="22" dur="500" fill="hold"/>
                                        <p:tgtEl>
                                          <p:spTgt spid="64"/>
                                        </p:tgtEl>
                                        <p:attrNameLst>
                                          <p:attrName>ppt_h</p:attrName>
                                        </p:attrNameLst>
                                      </p:cBhvr>
                                      <p:tavLst>
                                        <p:tav tm="0">
                                          <p:val>
                                            <p:fltVal val="0"/>
                                          </p:val>
                                        </p:tav>
                                        <p:tav tm="100000">
                                          <p:val>
                                            <p:strVal val="#ppt_h"/>
                                          </p:val>
                                        </p:tav>
                                      </p:tavLst>
                                    </p:anim>
                                    <p:animEffect transition="in" filter="fade">
                                      <p:cBhvr>
                                        <p:cTn id="23" dur="500"/>
                                        <p:tgtEl>
                                          <p:spTgt spid="64"/>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p:tgtEl>
                                          <p:spTgt spid="5"/>
                                        </p:tgtEl>
                                        <p:attrNameLst>
                                          <p:attrName>ppt_y</p:attrName>
                                        </p:attrNameLst>
                                      </p:cBhvr>
                                      <p:tavLst>
                                        <p:tav tm="0">
                                          <p:val>
                                            <p:strVal val="#ppt_y+#ppt_h*1.125000"/>
                                          </p:val>
                                        </p:tav>
                                        <p:tav tm="100000">
                                          <p:val>
                                            <p:strVal val="#ppt_y"/>
                                          </p:val>
                                        </p:tav>
                                      </p:tavLst>
                                    </p:anim>
                                    <p:animEffect transition="in" filter="wipe(up)">
                                      <p:cBhvr>
                                        <p:cTn id="29" dur="500"/>
                                        <p:tgtEl>
                                          <p:spTgt spid="5"/>
                                        </p:tgtEl>
                                      </p:cBhvr>
                                    </p:animEffect>
                                  </p:childTnLst>
                                </p:cTn>
                              </p:par>
                              <p:par>
                                <p:cTn id="30" presetID="12" presetClass="entr" presetSubtype="4"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p:tgtEl>
                                          <p:spTgt spid="6"/>
                                        </p:tgtEl>
                                        <p:attrNameLst>
                                          <p:attrName>ppt_y</p:attrName>
                                        </p:attrNameLst>
                                      </p:cBhvr>
                                      <p:tavLst>
                                        <p:tav tm="0">
                                          <p:val>
                                            <p:strVal val="#ppt_y+#ppt_h*1.125000"/>
                                          </p:val>
                                        </p:tav>
                                        <p:tav tm="100000">
                                          <p:val>
                                            <p:strVal val="#ppt_y"/>
                                          </p:val>
                                        </p:tav>
                                      </p:tavLst>
                                    </p:anim>
                                    <p:animEffect transition="in" filter="wipe(up)">
                                      <p:cBhvr>
                                        <p:cTn id="33" dur="500"/>
                                        <p:tgtEl>
                                          <p:spTgt spid="6"/>
                                        </p:tgtEl>
                                      </p:cBhvr>
                                    </p:animEffect>
                                  </p:childTnLst>
                                </p:cTn>
                              </p:par>
                              <p:par>
                                <p:cTn id="34" presetID="12" presetClass="entr" presetSubtype="4"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p:tgtEl>
                                          <p:spTgt spid="7"/>
                                        </p:tgtEl>
                                        <p:attrNameLst>
                                          <p:attrName>ppt_y</p:attrName>
                                        </p:attrNameLst>
                                      </p:cBhvr>
                                      <p:tavLst>
                                        <p:tav tm="0">
                                          <p:val>
                                            <p:strVal val="#ppt_y+#ppt_h*1.125000"/>
                                          </p:val>
                                        </p:tav>
                                        <p:tav tm="100000">
                                          <p:val>
                                            <p:strVal val="#ppt_y"/>
                                          </p:val>
                                        </p:tav>
                                      </p:tavLst>
                                    </p:anim>
                                    <p:animEffect transition="in" filter="wipe(up)">
                                      <p:cBhvr>
                                        <p:cTn id="37" dur="500"/>
                                        <p:tgtEl>
                                          <p:spTgt spid="7"/>
                                        </p:tgtEl>
                                      </p:cBhvr>
                                    </p:animEffect>
                                  </p:childTnLst>
                                </p:cTn>
                              </p:par>
                              <p:par>
                                <p:cTn id="38" presetID="12" presetClass="entr" presetSubtype="4"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additive="base">
                                        <p:cTn id="40" dur="500"/>
                                        <p:tgtEl>
                                          <p:spTgt spid="8"/>
                                        </p:tgtEl>
                                        <p:attrNameLst>
                                          <p:attrName>ppt_y</p:attrName>
                                        </p:attrNameLst>
                                      </p:cBhvr>
                                      <p:tavLst>
                                        <p:tav tm="0">
                                          <p:val>
                                            <p:strVal val="#ppt_y+#ppt_h*1.125000"/>
                                          </p:val>
                                        </p:tav>
                                        <p:tav tm="100000">
                                          <p:val>
                                            <p:strVal val="#ppt_y"/>
                                          </p:val>
                                        </p:tav>
                                      </p:tavLst>
                                    </p:anim>
                                    <p:animEffect transition="in" filter="wipe(up)">
                                      <p:cBhvr>
                                        <p:cTn id="41" dur="500"/>
                                        <p:tgtEl>
                                          <p:spTgt spid="8"/>
                                        </p:tgtEl>
                                      </p:cBhvr>
                                    </p:animEffect>
                                  </p:childTnLst>
                                </p:cTn>
                              </p:par>
                              <p:par>
                                <p:cTn id="42" presetID="12" presetClass="entr" presetSubtype="4" fill="hold" grpId="0" nodeType="withEffect">
                                  <p:stCondLst>
                                    <p:cond delay="0"/>
                                  </p:stCondLst>
                                  <p:childTnLst>
                                    <p:set>
                                      <p:cBhvr>
                                        <p:cTn id="43" dur="1" fill="hold">
                                          <p:stCondLst>
                                            <p:cond delay="0"/>
                                          </p:stCondLst>
                                        </p:cTn>
                                        <p:tgtEl>
                                          <p:spTgt spid="59"/>
                                        </p:tgtEl>
                                        <p:attrNameLst>
                                          <p:attrName>style.visibility</p:attrName>
                                        </p:attrNameLst>
                                      </p:cBhvr>
                                      <p:to>
                                        <p:strVal val="visible"/>
                                      </p:to>
                                    </p:set>
                                    <p:anim calcmode="lin" valueType="num">
                                      <p:cBhvr additive="base">
                                        <p:cTn id="44" dur="500"/>
                                        <p:tgtEl>
                                          <p:spTgt spid="59"/>
                                        </p:tgtEl>
                                        <p:attrNameLst>
                                          <p:attrName>ppt_y</p:attrName>
                                        </p:attrNameLst>
                                      </p:cBhvr>
                                      <p:tavLst>
                                        <p:tav tm="0">
                                          <p:val>
                                            <p:strVal val="#ppt_y+#ppt_h*1.125000"/>
                                          </p:val>
                                        </p:tav>
                                        <p:tav tm="100000">
                                          <p:val>
                                            <p:strVal val="#ppt_y"/>
                                          </p:val>
                                        </p:tav>
                                      </p:tavLst>
                                    </p:anim>
                                    <p:animEffect transition="in" filter="wipe(up)">
                                      <p:cBhvr>
                                        <p:cTn id="45" dur="500"/>
                                        <p:tgtEl>
                                          <p:spTgt spid="59"/>
                                        </p:tgtEl>
                                      </p:cBhvr>
                                    </p:animEffect>
                                  </p:childTnLst>
                                </p:cTn>
                              </p:par>
                              <p:par>
                                <p:cTn id="46" presetID="12" presetClass="entr" presetSubtype="4" fill="hold" grpId="0" nodeType="withEffect">
                                  <p:stCondLst>
                                    <p:cond delay="0"/>
                                  </p:stCondLst>
                                  <p:childTnLst>
                                    <p:set>
                                      <p:cBhvr>
                                        <p:cTn id="47" dur="1" fill="hold">
                                          <p:stCondLst>
                                            <p:cond delay="0"/>
                                          </p:stCondLst>
                                        </p:cTn>
                                        <p:tgtEl>
                                          <p:spTgt spid="60"/>
                                        </p:tgtEl>
                                        <p:attrNameLst>
                                          <p:attrName>style.visibility</p:attrName>
                                        </p:attrNameLst>
                                      </p:cBhvr>
                                      <p:to>
                                        <p:strVal val="visible"/>
                                      </p:to>
                                    </p:set>
                                    <p:anim calcmode="lin" valueType="num">
                                      <p:cBhvr additive="base">
                                        <p:cTn id="48" dur="500"/>
                                        <p:tgtEl>
                                          <p:spTgt spid="60"/>
                                        </p:tgtEl>
                                        <p:attrNameLst>
                                          <p:attrName>ppt_y</p:attrName>
                                        </p:attrNameLst>
                                      </p:cBhvr>
                                      <p:tavLst>
                                        <p:tav tm="0">
                                          <p:val>
                                            <p:strVal val="#ppt_y+#ppt_h*1.125000"/>
                                          </p:val>
                                        </p:tav>
                                        <p:tav tm="100000">
                                          <p:val>
                                            <p:strVal val="#ppt_y"/>
                                          </p:val>
                                        </p:tav>
                                      </p:tavLst>
                                    </p:anim>
                                    <p:animEffect transition="in" filter="wipe(up)">
                                      <p:cBhvr>
                                        <p:cTn id="49" dur="500"/>
                                        <p:tgtEl>
                                          <p:spTgt spid="60"/>
                                        </p:tgtEl>
                                      </p:cBhvr>
                                    </p:animEffect>
                                  </p:childTnLst>
                                </p:cTn>
                              </p:par>
                              <p:par>
                                <p:cTn id="50" presetID="12" presetClass="entr" presetSubtype="4" fill="hold" grpId="0" nodeType="withEffect">
                                  <p:stCondLst>
                                    <p:cond delay="0"/>
                                  </p:stCondLst>
                                  <p:childTnLst>
                                    <p:set>
                                      <p:cBhvr>
                                        <p:cTn id="51" dur="1" fill="hold">
                                          <p:stCondLst>
                                            <p:cond delay="0"/>
                                          </p:stCondLst>
                                        </p:cTn>
                                        <p:tgtEl>
                                          <p:spTgt spid="61"/>
                                        </p:tgtEl>
                                        <p:attrNameLst>
                                          <p:attrName>style.visibility</p:attrName>
                                        </p:attrNameLst>
                                      </p:cBhvr>
                                      <p:to>
                                        <p:strVal val="visible"/>
                                      </p:to>
                                    </p:set>
                                    <p:anim calcmode="lin" valueType="num">
                                      <p:cBhvr additive="base">
                                        <p:cTn id="52" dur="500"/>
                                        <p:tgtEl>
                                          <p:spTgt spid="61"/>
                                        </p:tgtEl>
                                        <p:attrNameLst>
                                          <p:attrName>ppt_y</p:attrName>
                                        </p:attrNameLst>
                                      </p:cBhvr>
                                      <p:tavLst>
                                        <p:tav tm="0">
                                          <p:val>
                                            <p:strVal val="#ppt_y+#ppt_h*1.125000"/>
                                          </p:val>
                                        </p:tav>
                                        <p:tav tm="100000">
                                          <p:val>
                                            <p:strVal val="#ppt_y"/>
                                          </p:val>
                                        </p:tav>
                                      </p:tavLst>
                                    </p:anim>
                                    <p:animEffect transition="in" filter="wipe(up)">
                                      <p:cBhvr>
                                        <p:cTn id="53" dur="500"/>
                                        <p:tgtEl>
                                          <p:spTgt spid="61"/>
                                        </p:tgtEl>
                                      </p:cBhvr>
                                    </p:animEffect>
                                  </p:childTnLst>
                                </p:cTn>
                              </p:par>
                              <p:par>
                                <p:cTn id="54" presetID="12" presetClass="entr" presetSubtype="4" fill="hold" grpId="0" nodeType="withEffect">
                                  <p:stCondLst>
                                    <p:cond delay="0"/>
                                  </p:stCondLst>
                                  <p:childTnLst>
                                    <p:set>
                                      <p:cBhvr>
                                        <p:cTn id="55" dur="1" fill="hold">
                                          <p:stCondLst>
                                            <p:cond delay="0"/>
                                          </p:stCondLst>
                                        </p:cTn>
                                        <p:tgtEl>
                                          <p:spTgt spid="62"/>
                                        </p:tgtEl>
                                        <p:attrNameLst>
                                          <p:attrName>style.visibility</p:attrName>
                                        </p:attrNameLst>
                                      </p:cBhvr>
                                      <p:to>
                                        <p:strVal val="visible"/>
                                      </p:to>
                                    </p:set>
                                    <p:anim calcmode="lin" valueType="num">
                                      <p:cBhvr additive="base">
                                        <p:cTn id="56" dur="500"/>
                                        <p:tgtEl>
                                          <p:spTgt spid="62"/>
                                        </p:tgtEl>
                                        <p:attrNameLst>
                                          <p:attrName>ppt_y</p:attrName>
                                        </p:attrNameLst>
                                      </p:cBhvr>
                                      <p:tavLst>
                                        <p:tav tm="0">
                                          <p:val>
                                            <p:strVal val="#ppt_y+#ppt_h*1.125000"/>
                                          </p:val>
                                        </p:tav>
                                        <p:tav tm="100000">
                                          <p:val>
                                            <p:strVal val="#ppt_y"/>
                                          </p:val>
                                        </p:tav>
                                      </p:tavLst>
                                    </p:anim>
                                    <p:animEffect transition="in" filter="wipe(up)">
                                      <p:cBhvr>
                                        <p:cTn id="5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 grpId="0" animBg="1"/>
      <p:bldP spid="5" grpId="0" animBg="1"/>
      <p:bldP spid="6" grpId="0" animBg="1"/>
      <p:bldP spid="7" grpId="0" animBg="1"/>
      <p:bldP spid="8" grpId="0" animBg="1"/>
      <p:bldP spid="59" grpId="0" animBg="1"/>
      <p:bldP spid="60" grpId="0" animBg="1"/>
      <p:bldP spid="61" grpId="0" animBg="1"/>
      <p:bldP spid="62" grpId="0" animBg="1"/>
      <p:bldP spid="64" grpId="0"/>
      <p:bldP spid="6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t="21604" b="37591"/>
          <a:stretch>
            <a:fillRect/>
          </a:stretch>
        </p:blipFill>
        <p:spPr>
          <a:xfrm>
            <a:off x="-17299" y="0"/>
            <a:ext cx="12209296" cy="3736490"/>
          </a:xfrm>
          <a:prstGeom prst="rect">
            <a:avLst/>
          </a:prstGeom>
        </p:spPr>
      </p:pic>
      <p:sp>
        <p:nvSpPr>
          <p:cNvPr id="3" name="矩形 2"/>
          <p:cNvSpPr/>
          <p:nvPr/>
        </p:nvSpPr>
        <p:spPr>
          <a:xfrm rot="5400000">
            <a:off x="4227759" y="-4227756"/>
            <a:ext cx="3736490" cy="12192002"/>
          </a:xfrm>
          <a:prstGeom prst="rect">
            <a:avLst/>
          </a:prstGeom>
          <a:gradFill>
            <a:gsLst>
              <a:gs pos="0">
                <a:srgbClr val="014723"/>
              </a:gs>
              <a:gs pos="59000">
                <a:srgbClr val="014723">
                  <a:alpha val="40000"/>
                </a:srgbClr>
              </a:gs>
              <a:gs pos="100000">
                <a:srgbClr val="014723">
                  <a:alpha val="1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8" name="文本框 7"/>
          <p:cNvSpPr txBox="1"/>
          <p:nvPr/>
        </p:nvSpPr>
        <p:spPr>
          <a:xfrm>
            <a:off x="5895464" y="3410714"/>
            <a:ext cx="401072" cy="646331"/>
          </a:xfrm>
          <a:prstGeom prst="rect">
            <a:avLst/>
          </a:prstGeom>
          <a:noFill/>
        </p:spPr>
        <p:txBody>
          <a:bodyPr wrap="none" rtlCol="0">
            <a:spAutoFit/>
          </a:bodyPr>
          <a:lstStyle/>
          <a:p>
            <a:pPr algn="ctr"/>
            <a:r>
              <a:rPr lang="en-US" altLang="zh-CN" sz="3600" dirty="0">
                <a:solidFill>
                  <a:schemeClr val="bg1"/>
                </a:solidFill>
                <a:latin typeface="华文楷体" panose="02010600040101010101" pitchFamily="2" charset="-122"/>
                <a:ea typeface="华文楷体" panose="02010600040101010101" pitchFamily="2" charset="-122"/>
              </a:rPr>
              <a:t>1</a:t>
            </a:r>
          </a:p>
        </p:txBody>
      </p:sp>
      <p:sp>
        <p:nvSpPr>
          <p:cNvPr id="9" name="文本框 8"/>
          <p:cNvSpPr txBox="1"/>
          <p:nvPr/>
        </p:nvSpPr>
        <p:spPr>
          <a:xfrm>
            <a:off x="1383324" y="4697510"/>
            <a:ext cx="9425352" cy="1015663"/>
          </a:xfrm>
          <a:prstGeom prst="rect">
            <a:avLst/>
          </a:prstGeom>
          <a:noFill/>
          <a:ln>
            <a:noFill/>
          </a:ln>
        </p:spPr>
        <p:txBody>
          <a:bodyPr wrap="square" rtlCol="0">
            <a:spAutoFit/>
          </a:bodyPr>
          <a:lstStyle/>
          <a:p>
            <a:pPr algn="ctr"/>
            <a:r>
              <a:rPr lang="zh-CN" altLang="en-US" sz="6000" b="1" spc="600" dirty="0">
                <a:solidFill>
                  <a:srgbClr val="005825"/>
                </a:solidFill>
                <a:latin typeface="华文新魏" panose="02010800040101010101" pitchFamily="2" charset="-122"/>
                <a:ea typeface="华文新魏" panose="02010800040101010101" pitchFamily="2" charset="-122"/>
              </a:rPr>
              <a:t>项目概述</a:t>
            </a:r>
          </a:p>
        </p:txBody>
      </p:sp>
      <p:pic>
        <p:nvPicPr>
          <p:cNvPr id="10" name="图片 9"/>
          <p:cNvPicPr>
            <a:picLocks noChangeAspect="1"/>
          </p:cNvPicPr>
          <p:nvPr/>
        </p:nvPicPr>
        <p:blipFill rotWithShape="1">
          <a:blip r:embed="rId4">
            <a:extLst>
              <a:ext uri="{28A0092B-C50C-407E-A947-70E740481C1C}">
                <a14:useLocalDpi xmlns:a14="http://schemas.microsoft.com/office/drawing/2010/main" val="0"/>
              </a:ext>
            </a:extLst>
          </a:blip>
          <a:srcRect t="19562" b="3296"/>
          <a:stretch>
            <a:fillRect/>
          </a:stretch>
        </p:blipFill>
        <p:spPr>
          <a:xfrm>
            <a:off x="2716059" y="661011"/>
            <a:ext cx="6759883" cy="238318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14" presetClass="entr" presetSubtype="1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randombar(horizont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4"/>
          <p:cNvSpPr/>
          <p:nvPr/>
        </p:nvSpPr>
        <p:spPr>
          <a:xfrm>
            <a:off x="1" y="0"/>
            <a:ext cx="315998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b="1" dirty="0">
              <a:latin typeface="微软雅黑" panose="020B0503020204020204" pitchFamily="34" charset="-122"/>
              <a:ea typeface="微软雅黑" panose="020B0503020204020204" pitchFamily="34" charset="-122"/>
            </a:endParaRPr>
          </a:p>
        </p:txBody>
      </p:sp>
      <p:sp>
        <p:nvSpPr>
          <p:cNvPr id="33" name="矩形 4"/>
          <p:cNvSpPr/>
          <p:nvPr/>
        </p:nvSpPr>
        <p:spPr>
          <a:xfrm>
            <a:off x="9933995" y="0"/>
            <a:ext cx="2258005"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项目总结</a:t>
            </a:r>
          </a:p>
        </p:txBody>
      </p:sp>
      <p:sp>
        <p:nvSpPr>
          <p:cNvPr id="26" name="矩形 4"/>
          <p:cNvSpPr/>
          <p:nvPr/>
        </p:nvSpPr>
        <p:spPr>
          <a:xfrm>
            <a:off x="7675990" y="0"/>
            <a:ext cx="2258005"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项目结果</a:t>
            </a:r>
          </a:p>
        </p:txBody>
      </p:sp>
      <p:sp>
        <p:nvSpPr>
          <p:cNvPr id="28" name="矩形 4"/>
          <p:cNvSpPr/>
          <p:nvPr/>
        </p:nvSpPr>
        <p:spPr>
          <a:xfrm>
            <a:off x="5417985" y="0"/>
            <a:ext cx="2258005"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项目方案</a:t>
            </a:r>
          </a:p>
        </p:txBody>
      </p:sp>
      <p:sp>
        <p:nvSpPr>
          <p:cNvPr id="29" name="矩形 4"/>
          <p:cNvSpPr/>
          <p:nvPr/>
        </p:nvSpPr>
        <p:spPr>
          <a:xfrm>
            <a:off x="3159980" y="0"/>
            <a:ext cx="2258005"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微软雅黑" panose="020B0503020204020204" pitchFamily="34" charset="-122"/>
              <a:ea typeface="微软雅黑" panose="020B0503020204020204" pitchFamily="34" charset="-122"/>
            </a:endParaRPr>
          </a:p>
        </p:txBody>
      </p:sp>
      <p:sp>
        <p:nvSpPr>
          <p:cNvPr id="20" name="矩形 19"/>
          <p:cNvSpPr/>
          <p:nvPr/>
        </p:nvSpPr>
        <p:spPr>
          <a:xfrm flipH="1">
            <a:off x="3159979" y="0"/>
            <a:ext cx="2258005" cy="792000"/>
          </a:xfrm>
          <a:prstGeom prst="rect">
            <a:avLst/>
          </a:prstGeom>
          <a:solidFill>
            <a:srgbClr val="0050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项目概述</a:t>
            </a:r>
          </a:p>
        </p:txBody>
      </p:sp>
      <p:pic>
        <p:nvPicPr>
          <p:cNvPr id="24" name="图片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5827" y="-264632"/>
            <a:ext cx="2508327" cy="1146352"/>
          </a:xfrm>
          <a:prstGeom prst="rect">
            <a:avLst/>
          </a:prstGeom>
        </p:spPr>
      </p:pic>
      <p:sp>
        <p:nvSpPr>
          <p:cNvPr id="3" name="文本框 2"/>
          <p:cNvSpPr txBox="1"/>
          <p:nvPr/>
        </p:nvSpPr>
        <p:spPr>
          <a:xfrm>
            <a:off x="678133" y="2212177"/>
            <a:ext cx="5400339" cy="3476625"/>
          </a:xfrm>
          <a:prstGeom prst="rect">
            <a:avLst/>
          </a:prstGeom>
          <a:noFill/>
        </p:spPr>
        <p:txBody>
          <a:bodyPr wrap="square" rtlCol="0">
            <a:spAutoFit/>
          </a:bodyPr>
          <a:lstStyle/>
          <a:p>
            <a:pPr marL="285750" indent="-285750">
              <a:buFont typeface="Arial" panose="020B0604020202020204" pitchFamily="34" charset="0"/>
              <a:buChar char="•"/>
            </a:pPr>
            <a:r>
              <a:rPr lang="zh-CN" altLang="en-US" sz="2000" spc="150" dirty="0">
                <a:ln w="3175">
                  <a:noFill/>
                </a:ln>
                <a:solidFill>
                  <a:srgbClr val="595959"/>
                </a:solidFill>
                <a:latin typeface="微软雅黑" panose="020B0503020204020204" pitchFamily="34" charset="-122"/>
                <a:ea typeface="微软雅黑" panose="020B0503020204020204" pitchFamily="34" charset="-122"/>
              </a:rPr>
              <a:t>在我国的偏远山区和乡镇地区等，仍存在医疗机构分布稀疏，医疗人员数量不足和医疗设备落后等问题。</a:t>
            </a:r>
          </a:p>
          <a:p>
            <a:pPr marL="285750" indent="-285750">
              <a:buFont typeface="Arial" panose="020B0604020202020204" pitchFamily="34" charset="0"/>
              <a:buChar char="•"/>
            </a:pPr>
            <a:endParaRPr lang="zh-CN" altLang="en-US" sz="2000" spc="150" dirty="0">
              <a:ln w="3175">
                <a:noFill/>
              </a:ln>
              <a:solidFill>
                <a:srgbClr val="595959"/>
              </a:solidFill>
              <a:latin typeface="微软雅黑" panose="020B0503020204020204" pitchFamily="34" charset="-122"/>
              <a:ea typeface="微软雅黑" panose="020B0503020204020204" pitchFamily="34" charset="-122"/>
            </a:endParaRPr>
          </a:p>
          <a:p>
            <a:pPr indent="0">
              <a:buFont typeface="Arial" panose="020B0604020202020204" pitchFamily="34" charset="0"/>
              <a:buNone/>
            </a:pPr>
            <a:endParaRPr lang="zh-CN" altLang="en-US" sz="2000" spc="150" dirty="0">
              <a:ln w="3175">
                <a:noFill/>
              </a:ln>
              <a:solidFill>
                <a:srgbClr val="595959"/>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spc="150" dirty="0">
                <a:ln w="3175">
                  <a:noFill/>
                </a:ln>
                <a:solidFill>
                  <a:srgbClr val="595959"/>
                </a:solidFill>
                <a:latin typeface="微软雅黑" panose="020B0503020204020204" pitchFamily="34" charset="-122"/>
                <a:ea typeface="微软雅黑" panose="020B0503020204020204" pitchFamily="34" charset="-122"/>
              </a:rPr>
              <a:t>把</a:t>
            </a:r>
            <a:r>
              <a:rPr lang="en-US" altLang="zh-CN" sz="2000" spc="150" dirty="0">
                <a:ln w="3175">
                  <a:noFill/>
                </a:ln>
                <a:solidFill>
                  <a:srgbClr val="595959"/>
                </a:solidFill>
                <a:latin typeface="微软雅黑" panose="020B0503020204020204" pitchFamily="34" charset="-122"/>
                <a:ea typeface="微软雅黑" panose="020B0503020204020204" pitchFamily="34" charset="-122"/>
              </a:rPr>
              <a:t>”AI+</a:t>
            </a:r>
            <a:r>
              <a:rPr lang="zh-CN" altLang="en-US" sz="2000" spc="150" dirty="0">
                <a:ln w="3175">
                  <a:noFill/>
                </a:ln>
                <a:solidFill>
                  <a:srgbClr val="595959"/>
                </a:solidFill>
                <a:latin typeface="微软雅黑" panose="020B0503020204020204" pitchFamily="34" charset="-122"/>
                <a:ea typeface="微软雅黑" panose="020B0503020204020204" pitchFamily="34" charset="-122"/>
              </a:rPr>
              <a:t>医疗</a:t>
            </a:r>
            <a:r>
              <a:rPr lang="en-US" altLang="zh-CN" sz="2000" spc="150" dirty="0">
                <a:ln w="3175">
                  <a:noFill/>
                </a:ln>
                <a:solidFill>
                  <a:srgbClr val="595959"/>
                </a:solidFill>
                <a:latin typeface="微软雅黑" panose="020B0503020204020204" pitchFamily="34" charset="-122"/>
                <a:ea typeface="微软雅黑" panose="020B0503020204020204" pitchFamily="34" charset="-122"/>
              </a:rPr>
              <a:t>“</a:t>
            </a:r>
            <a:r>
              <a:rPr lang="zh-CN" altLang="en-US" sz="2000" spc="150" dirty="0">
                <a:ln w="3175">
                  <a:noFill/>
                </a:ln>
                <a:solidFill>
                  <a:srgbClr val="595959"/>
                </a:solidFill>
                <a:latin typeface="微软雅黑" panose="020B0503020204020204" pitchFamily="34" charset="-122"/>
                <a:ea typeface="微软雅黑" panose="020B0503020204020204" pitchFamily="34" charset="-122"/>
              </a:rPr>
              <a:t>引进这些地区，可以辅助医生决策并提供个性化医疗方案从而提高乡镇及偏远</a:t>
            </a:r>
            <a:r>
              <a:rPr lang="en-US" altLang="zh-CN" sz="2000" spc="150" dirty="0">
                <a:ln w="3175">
                  <a:noFill/>
                </a:ln>
                <a:solidFill>
                  <a:srgbClr val="595959"/>
                </a:solidFill>
                <a:latin typeface="微软雅黑" panose="020B0503020204020204" pitchFamily="34" charset="-122"/>
                <a:ea typeface="微软雅黑" panose="020B0503020204020204" pitchFamily="34" charset="-122"/>
              </a:rPr>
              <a:t>地区医学诊断的准确性和效率，</a:t>
            </a:r>
            <a:r>
              <a:rPr lang="zh-CN" altLang="en-US" sz="2000" spc="150" dirty="0">
                <a:ln w="3175">
                  <a:noFill/>
                </a:ln>
                <a:solidFill>
                  <a:srgbClr val="595959"/>
                </a:solidFill>
                <a:latin typeface="微软雅黑" panose="020B0503020204020204" pitchFamily="34" charset="-122"/>
                <a:ea typeface="微软雅黑" panose="020B0503020204020204" pitchFamily="34" charset="-122"/>
              </a:rPr>
              <a:t>同时还能</a:t>
            </a:r>
            <a:r>
              <a:rPr lang="en-US" altLang="zh-CN" sz="2000" spc="150" dirty="0">
                <a:ln w="3175">
                  <a:noFill/>
                </a:ln>
                <a:solidFill>
                  <a:srgbClr val="595959"/>
                </a:solidFill>
                <a:latin typeface="微软雅黑" panose="020B0503020204020204" pitchFamily="34" charset="-122"/>
                <a:ea typeface="微软雅黑" panose="020B0503020204020204" pitchFamily="34" charset="-122"/>
              </a:rPr>
              <a:t>提供远程诊疗改善医疗资源不平等的问题</a:t>
            </a:r>
            <a:r>
              <a:rPr lang="zh-CN" altLang="en-US" sz="2000" spc="150" dirty="0">
                <a:ln w="3175">
                  <a:noFill/>
                </a:ln>
                <a:solidFill>
                  <a:srgbClr val="595959"/>
                </a:solidFill>
                <a:latin typeface="微软雅黑" panose="020B0503020204020204" pitchFamily="34" charset="-122"/>
                <a:ea typeface="微软雅黑" panose="020B0503020204020204" pitchFamily="34" charset="-122"/>
              </a:rPr>
              <a:t>。</a:t>
            </a:r>
            <a:endParaRPr lang="en-US" altLang="zh-CN" sz="2000" spc="150" dirty="0">
              <a:ln w="3175">
                <a:noFill/>
              </a:ln>
              <a:solidFill>
                <a:srgbClr val="595959"/>
              </a:solidFill>
              <a:latin typeface="微软雅黑" panose="020B0503020204020204" pitchFamily="34" charset="-122"/>
              <a:ea typeface="微软雅黑" panose="020B0503020204020204" pitchFamily="34" charset="-122"/>
            </a:endParaRPr>
          </a:p>
          <a:p>
            <a:endParaRPr lang="en-US" altLang="zh-CN" sz="2000" spc="150" dirty="0">
              <a:ln w="3175">
                <a:noFill/>
              </a:ln>
              <a:solidFill>
                <a:srgbClr val="595959"/>
              </a:solidFill>
              <a:latin typeface="微软雅黑" panose="020B0503020204020204" pitchFamily="34" charset="-122"/>
              <a:ea typeface="微软雅黑" panose="020B0503020204020204" pitchFamily="34" charset="-122"/>
            </a:endParaRPr>
          </a:p>
        </p:txBody>
      </p:sp>
      <p:sp>
        <p:nvSpPr>
          <p:cNvPr id="2" name="矩形 1"/>
          <p:cNvSpPr/>
          <p:nvPr/>
        </p:nvSpPr>
        <p:spPr>
          <a:xfrm>
            <a:off x="7906385" y="3547110"/>
            <a:ext cx="2348230" cy="306705"/>
          </a:xfrm>
          <a:prstGeom prst="rect">
            <a:avLst/>
          </a:prstGeom>
        </p:spPr>
        <p:txBody>
          <a:bodyPr wrap="square">
            <a:spAutoFit/>
          </a:bodyPr>
          <a:lstStyle/>
          <a:p>
            <a:pPr algn="ctr"/>
            <a:r>
              <a:rPr lang="zh-CN" sz="1400" b="1" dirty="0"/>
              <a:t>偏远地区医疗问题突出</a:t>
            </a:r>
          </a:p>
        </p:txBody>
      </p:sp>
      <p:sp>
        <p:nvSpPr>
          <p:cNvPr id="14" name="矩形 13"/>
          <p:cNvSpPr/>
          <p:nvPr/>
        </p:nvSpPr>
        <p:spPr>
          <a:xfrm>
            <a:off x="8463468" y="6091557"/>
            <a:ext cx="1054735" cy="306705"/>
          </a:xfrm>
          <a:prstGeom prst="rect">
            <a:avLst/>
          </a:prstGeom>
        </p:spPr>
        <p:txBody>
          <a:bodyPr wrap="none">
            <a:spAutoFit/>
          </a:bodyPr>
          <a:lstStyle/>
          <a:p>
            <a:pPr algn="ctr"/>
            <a:r>
              <a:rPr lang="en-US" sz="1400" b="1" dirty="0"/>
              <a:t>AI</a:t>
            </a:r>
            <a:r>
              <a:rPr lang="zh-CN" altLang="en-US" sz="1400" b="1" dirty="0"/>
              <a:t>辅助诊断</a:t>
            </a:r>
          </a:p>
        </p:txBody>
      </p:sp>
      <p:sp>
        <p:nvSpPr>
          <p:cNvPr id="15" name="箭头: V 形 14"/>
          <p:cNvSpPr/>
          <p:nvPr/>
        </p:nvSpPr>
        <p:spPr>
          <a:xfrm>
            <a:off x="-325826" y="1024963"/>
            <a:ext cx="3159980" cy="546997"/>
          </a:xfrm>
          <a:prstGeom prst="chevron">
            <a:avLst/>
          </a:prstGeom>
          <a:solidFill>
            <a:srgbClr val="005825"/>
          </a:solidFill>
          <a:ln>
            <a:solidFill>
              <a:srgbClr val="00501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微软雅黑" panose="020B0503020204020204" pitchFamily="34" charset="-122"/>
                <a:ea typeface="微软雅黑" panose="020B0503020204020204" pitchFamily="34" charset="-122"/>
              </a:rPr>
              <a:t>1.1</a:t>
            </a:r>
            <a:r>
              <a:rPr lang="zh-CN" altLang="en-US" sz="2400" b="1" dirty="0">
                <a:solidFill>
                  <a:schemeClr val="bg1"/>
                </a:solidFill>
                <a:latin typeface="微软雅黑" panose="020B0503020204020204" pitchFamily="34" charset="-122"/>
                <a:ea typeface="微软雅黑" panose="020B0503020204020204" pitchFamily="34" charset="-122"/>
              </a:rPr>
              <a:t>  研究背景</a:t>
            </a:r>
          </a:p>
        </p:txBody>
      </p:sp>
      <p:pic>
        <p:nvPicPr>
          <p:cNvPr id="6" name="图片 5"/>
          <p:cNvPicPr>
            <a:picLocks noChangeAspect="1"/>
          </p:cNvPicPr>
          <p:nvPr/>
        </p:nvPicPr>
        <p:blipFill>
          <a:blip r:embed="rId5"/>
          <a:stretch>
            <a:fillRect/>
          </a:stretch>
        </p:blipFill>
        <p:spPr>
          <a:xfrm>
            <a:off x="7555230" y="1506220"/>
            <a:ext cx="2960370" cy="1974215"/>
          </a:xfrm>
          <a:prstGeom prst="rect">
            <a:avLst/>
          </a:prstGeom>
        </p:spPr>
      </p:pic>
      <p:pic>
        <p:nvPicPr>
          <p:cNvPr id="7" name="图片 6"/>
          <p:cNvPicPr>
            <a:picLocks noChangeAspect="1"/>
          </p:cNvPicPr>
          <p:nvPr>
            <p:custDataLst>
              <p:tags r:id="rId1"/>
            </p:custDataLst>
          </p:nvPr>
        </p:nvPicPr>
        <p:blipFill>
          <a:blip r:embed="rId6"/>
          <a:stretch>
            <a:fillRect/>
          </a:stretch>
        </p:blipFill>
        <p:spPr>
          <a:xfrm>
            <a:off x="7555230" y="3898900"/>
            <a:ext cx="2996565" cy="21177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4"/>
          <p:cNvSpPr/>
          <p:nvPr/>
        </p:nvSpPr>
        <p:spPr>
          <a:xfrm>
            <a:off x="1" y="0"/>
            <a:ext cx="315998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b="1" dirty="0">
              <a:latin typeface="微软雅黑" panose="020B0503020204020204" pitchFamily="34" charset="-122"/>
              <a:ea typeface="微软雅黑" panose="020B0503020204020204" pitchFamily="34" charset="-122"/>
            </a:endParaRPr>
          </a:p>
        </p:txBody>
      </p:sp>
      <p:sp>
        <p:nvSpPr>
          <p:cNvPr id="33" name="矩形 4"/>
          <p:cNvSpPr/>
          <p:nvPr/>
        </p:nvSpPr>
        <p:spPr>
          <a:xfrm>
            <a:off x="9933995" y="0"/>
            <a:ext cx="2258005"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项目总结</a:t>
            </a:r>
          </a:p>
        </p:txBody>
      </p:sp>
      <p:sp>
        <p:nvSpPr>
          <p:cNvPr id="26" name="矩形 4"/>
          <p:cNvSpPr/>
          <p:nvPr/>
        </p:nvSpPr>
        <p:spPr>
          <a:xfrm>
            <a:off x="7675990" y="0"/>
            <a:ext cx="2258005"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项目结果</a:t>
            </a:r>
          </a:p>
        </p:txBody>
      </p:sp>
      <p:sp>
        <p:nvSpPr>
          <p:cNvPr id="28" name="矩形 4"/>
          <p:cNvSpPr/>
          <p:nvPr/>
        </p:nvSpPr>
        <p:spPr>
          <a:xfrm>
            <a:off x="5417985" y="0"/>
            <a:ext cx="2258005"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项目方案</a:t>
            </a:r>
          </a:p>
        </p:txBody>
      </p:sp>
      <p:sp>
        <p:nvSpPr>
          <p:cNvPr id="29" name="矩形 4"/>
          <p:cNvSpPr/>
          <p:nvPr/>
        </p:nvSpPr>
        <p:spPr>
          <a:xfrm>
            <a:off x="3159980" y="0"/>
            <a:ext cx="2258005"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微软雅黑" panose="020B0503020204020204" pitchFamily="34" charset="-122"/>
              <a:ea typeface="微软雅黑" panose="020B0503020204020204" pitchFamily="34" charset="-122"/>
            </a:endParaRPr>
          </a:p>
        </p:txBody>
      </p:sp>
      <p:sp>
        <p:nvSpPr>
          <p:cNvPr id="20" name="矩形 19"/>
          <p:cNvSpPr/>
          <p:nvPr/>
        </p:nvSpPr>
        <p:spPr>
          <a:xfrm flipH="1">
            <a:off x="3159979" y="0"/>
            <a:ext cx="2258005" cy="792000"/>
          </a:xfrm>
          <a:prstGeom prst="rect">
            <a:avLst/>
          </a:prstGeom>
          <a:solidFill>
            <a:srgbClr val="0050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项目概述</a:t>
            </a:r>
          </a:p>
        </p:txBody>
      </p:sp>
      <p:pic>
        <p:nvPicPr>
          <p:cNvPr id="24" name="图片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5827" y="-264632"/>
            <a:ext cx="2508327" cy="1146352"/>
          </a:xfrm>
          <a:prstGeom prst="rect">
            <a:avLst/>
          </a:prstGeom>
        </p:spPr>
      </p:pic>
      <p:sp>
        <p:nvSpPr>
          <p:cNvPr id="9" name="箭头: V 形 8"/>
          <p:cNvSpPr/>
          <p:nvPr/>
        </p:nvSpPr>
        <p:spPr>
          <a:xfrm>
            <a:off x="-325826" y="1113960"/>
            <a:ext cx="3159980" cy="546997"/>
          </a:xfrm>
          <a:prstGeom prst="chevron">
            <a:avLst/>
          </a:prstGeom>
          <a:solidFill>
            <a:srgbClr val="005825"/>
          </a:solidFill>
          <a:ln>
            <a:solidFill>
              <a:srgbClr val="00501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微软雅黑" panose="020B0503020204020204" pitchFamily="34" charset="-122"/>
                <a:ea typeface="微软雅黑" panose="020B0503020204020204" pitchFamily="34" charset="-122"/>
              </a:rPr>
              <a:t>1.2</a:t>
            </a:r>
            <a:r>
              <a:rPr lang="zh-CN" altLang="en-US" sz="2400" b="1" dirty="0">
                <a:solidFill>
                  <a:schemeClr val="bg1"/>
                </a:solidFill>
                <a:latin typeface="微软雅黑" panose="020B0503020204020204" pitchFamily="34" charset="-122"/>
                <a:ea typeface="微软雅黑" panose="020B0503020204020204" pitchFamily="34" charset="-122"/>
              </a:rPr>
              <a:t>  研究现状</a:t>
            </a:r>
          </a:p>
        </p:txBody>
      </p:sp>
      <p:sp>
        <p:nvSpPr>
          <p:cNvPr id="19" name="学论网-矩形 1"/>
          <p:cNvSpPr/>
          <p:nvPr/>
        </p:nvSpPr>
        <p:spPr>
          <a:xfrm>
            <a:off x="325827" y="1893197"/>
            <a:ext cx="3715401" cy="4276109"/>
          </a:xfrm>
          <a:prstGeom prst="rect">
            <a:avLst/>
          </a:prstGeom>
          <a:noFill/>
          <a:ln w="12700" cap="flat" cmpd="sng" algn="ctr">
            <a:solidFill>
              <a:srgbClr val="004723"/>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800" b="1" i="0" u="none" strike="noStrike" kern="0" cap="none" spc="0" normalizeH="0" baseline="0" noProof="0" dirty="0">
              <a:ln>
                <a:noFill/>
              </a:ln>
              <a:gradFill>
                <a:gsLst>
                  <a:gs pos="100000">
                    <a:prstClr val="white"/>
                  </a:gs>
                  <a:gs pos="0">
                    <a:prstClr val="white">
                      <a:lumMod val="95000"/>
                    </a:prstClr>
                  </a:gs>
                </a:gsLst>
                <a:path path="circle">
                  <a:fillToRect l="100000" b="100000"/>
                </a:path>
              </a:gradFill>
              <a:effectLst/>
              <a:uLnTx/>
              <a:uFillTx/>
              <a:latin typeface="等线" panose="02010600030101010101" charset="-122"/>
              <a:ea typeface="微软雅黑" panose="020B0503020204020204" pitchFamily="34" charset="-122"/>
            </a:endParaRPr>
          </a:p>
        </p:txBody>
      </p:sp>
      <p:sp>
        <p:nvSpPr>
          <p:cNvPr id="21" name="学论网-矩形 1"/>
          <p:cNvSpPr/>
          <p:nvPr/>
        </p:nvSpPr>
        <p:spPr>
          <a:xfrm>
            <a:off x="4201864" y="1893197"/>
            <a:ext cx="3715401" cy="4276109"/>
          </a:xfrm>
          <a:prstGeom prst="rect">
            <a:avLst/>
          </a:prstGeom>
          <a:noFill/>
          <a:ln w="12700" cap="flat" cmpd="sng" algn="ctr">
            <a:solidFill>
              <a:srgbClr val="004723"/>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800" b="1" i="0" u="none" strike="noStrike" kern="0" cap="none" spc="0" normalizeH="0" baseline="0" noProof="0" dirty="0">
              <a:ln>
                <a:noFill/>
              </a:ln>
              <a:gradFill>
                <a:gsLst>
                  <a:gs pos="100000">
                    <a:prstClr val="white"/>
                  </a:gs>
                  <a:gs pos="0">
                    <a:prstClr val="white">
                      <a:lumMod val="95000"/>
                    </a:prstClr>
                  </a:gs>
                </a:gsLst>
                <a:path path="circle">
                  <a:fillToRect l="100000" b="100000"/>
                </a:path>
              </a:gradFill>
              <a:effectLst/>
              <a:uLnTx/>
              <a:uFillTx/>
              <a:latin typeface="等线" panose="02010600030101010101" charset="-122"/>
              <a:ea typeface="微软雅黑" panose="020B0503020204020204" pitchFamily="34" charset="-122"/>
            </a:endParaRPr>
          </a:p>
        </p:txBody>
      </p:sp>
      <p:sp>
        <p:nvSpPr>
          <p:cNvPr id="22" name="学论网-矩形 1"/>
          <p:cNvSpPr/>
          <p:nvPr/>
        </p:nvSpPr>
        <p:spPr>
          <a:xfrm>
            <a:off x="8077902" y="1893197"/>
            <a:ext cx="3715401" cy="4276109"/>
          </a:xfrm>
          <a:prstGeom prst="rect">
            <a:avLst/>
          </a:prstGeom>
          <a:noFill/>
          <a:ln w="12700" cap="flat" cmpd="sng" algn="ctr">
            <a:solidFill>
              <a:srgbClr val="004723"/>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800" b="1" i="0" u="none" strike="noStrike" kern="0" cap="none" spc="0" normalizeH="0" baseline="0" noProof="0" dirty="0">
              <a:ln>
                <a:noFill/>
              </a:ln>
              <a:gradFill>
                <a:gsLst>
                  <a:gs pos="100000">
                    <a:prstClr val="white"/>
                  </a:gs>
                  <a:gs pos="0">
                    <a:prstClr val="white">
                      <a:lumMod val="95000"/>
                    </a:prstClr>
                  </a:gs>
                </a:gsLst>
                <a:path path="circle">
                  <a:fillToRect l="100000" b="100000"/>
                </a:path>
              </a:gradFill>
              <a:effectLst/>
              <a:uLnTx/>
              <a:uFillTx/>
              <a:latin typeface="等线" panose="02010600030101010101" charset="-122"/>
              <a:ea typeface="微软雅黑" panose="020B0503020204020204" pitchFamily="34" charset="-122"/>
            </a:endParaRPr>
          </a:p>
        </p:txBody>
      </p:sp>
      <p:sp>
        <p:nvSpPr>
          <p:cNvPr id="23" name="学论网-www.xuelun.me"/>
          <p:cNvSpPr txBox="1"/>
          <p:nvPr/>
        </p:nvSpPr>
        <p:spPr>
          <a:xfrm>
            <a:off x="652335" y="2012174"/>
            <a:ext cx="3120064" cy="1015365"/>
          </a:xfrm>
          <a:prstGeom prst="rect">
            <a:avLst/>
          </a:prstGeom>
          <a:noFill/>
          <a:ln>
            <a:noFill/>
          </a:ln>
        </p:spPr>
        <p:txBody>
          <a:bodyPr wrap="square" lIns="0" tIns="0" rIns="0" bIns="0" rtlCol="0">
            <a:spAutoFit/>
          </a:bodyPr>
          <a:lstStyle/>
          <a:p>
            <a:pPr algn="ctr">
              <a:lnSpc>
                <a:spcPct val="150000"/>
              </a:lnSpc>
            </a:pPr>
            <a:r>
              <a:rPr lang="en-US" altLang="zh-CN" sz="2400" b="1" dirty="0">
                <a:solidFill>
                  <a:srgbClr val="014723"/>
                </a:solidFill>
                <a:latin typeface="微软雅黑" panose="020B0503020204020204" pitchFamily="34" charset="-122"/>
                <a:ea typeface="微软雅黑" panose="020B0503020204020204" pitchFamily="34" charset="-122"/>
              </a:rPr>
              <a:t>01</a:t>
            </a:r>
          </a:p>
          <a:p>
            <a:pPr algn="ctr">
              <a:lnSpc>
                <a:spcPct val="150000"/>
              </a:lnSpc>
            </a:pPr>
            <a:r>
              <a:rPr lang="zh-CN" altLang="en-US" sz="2000" b="1" dirty="0">
                <a:solidFill>
                  <a:srgbClr val="014723"/>
                </a:solidFill>
                <a:latin typeface="微软雅黑" panose="020B0503020204020204" pitchFamily="34" charset="-122"/>
                <a:ea typeface="微软雅黑" panose="020B0503020204020204" pitchFamily="34" charset="-122"/>
              </a:rPr>
              <a:t>数据隐私保护不充分</a:t>
            </a:r>
            <a:endParaRPr sz="2000" b="1" dirty="0">
              <a:solidFill>
                <a:srgbClr val="014723"/>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652335" y="3314982"/>
            <a:ext cx="3251860" cy="829945"/>
          </a:xfrm>
          <a:prstGeom prst="rect">
            <a:avLst/>
          </a:prstGeom>
          <a:noFill/>
        </p:spPr>
        <p:txBody>
          <a:bodyPr wrap="square" rtlCol="0">
            <a:spAutoFit/>
          </a:bodyPr>
          <a:lstStyle/>
          <a:p>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rPr>
              <a:t>AI</a:t>
            </a:r>
            <a:r>
              <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rPr>
              <a:t>诊断</a:t>
            </a:r>
            <a:r>
              <a:rPr lang="zh-CN" altLang="zh-CN" sz="1600" dirty="0">
                <a:solidFill>
                  <a:prstClr val="black">
                    <a:lumMod val="65000"/>
                    <a:lumOff val="35000"/>
                  </a:prstClr>
                </a:solidFill>
                <a:latin typeface="微软雅黑" panose="020B0503020204020204" pitchFamily="34" charset="-122"/>
                <a:ea typeface="微软雅黑" panose="020B0503020204020204" pitchFamily="34" charset="-122"/>
              </a:rPr>
              <a:t>系统的训练，需要集中大规模的数据集，怎样充分保护患者隐私是一个重要的问题</a:t>
            </a:r>
            <a:endPar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36" name="学论网-www.xuelun.me"/>
          <p:cNvSpPr txBox="1"/>
          <p:nvPr/>
        </p:nvSpPr>
        <p:spPr>
          <a:xfrm>
            <a:off x="4499532" y="2012173"/>
            <a:ext cx="3120064" cy="1015365"/>
          </a:xfrm>
          <a:prstGeom prst="rect">
            <a:avLst/>
          </a:prstGeom>
          <a:noFill/>
          <a:ln>
            <a:noFill/>
          </a:ln>
        </p:spPr>
        <p:txBody>
          <a:bodyPr wrap="square" lIns="0" tIns="0" rIns="0" bIns="0" rtlCol="0">
            <a:spAutoFit/>
          </a:bodyPr>
          <a:lstStyle/>
          <a:p>
            <a:pPr algn="ctr">
              <a:lnSpc>
                <a:spcPct val="150000"/>
              </a:lnSpc>
            </a:pPr>
            <a:r>
              <a:rPr lang="en-US" altLang="zh-CN" sz="2400" b="1" dirty="0">
                <a:solidFill>
                  <a:srgbClr val="014723"/>
                </a:solidFill>
                <a:latin typeface="微软雅黑" panose="020B0503020204020204" pitchFamily="34" charset="-122"/>
                <a:ea typeface="微软雅黑" panose="020B0503020204020204" pitchFamily="34" charset="-122"/>
              </a:rPr>
              <a:t>02</a:t>
            </a:r>
          </a:p>
          <a:p>
            <a:pPr algn="ctr">
              <a:lnSpc>
                <a:spcPct val="150000"/>
              </a:lnSpc>
            </a:pPr>
            <a:r>
              <a:rPr lang="zh-CN" sz="2000" b="1" dirty="0">
                <a:solidFill>
                  <a:srgbClr val="014723"/>
                </a:solidFill>
                <a:latin typeface="微软雅黑" panose="020B0503020204020204" pitchFamily="34" charset="-122"/>
                <a:ea typeface="微软雅黑" panose="020B0503020204020204" pitchFamily="34" charset="-122"/>
              </a:rPr>
              <a:t>模型个性化不足</a:t>
            </a:r>
          </a:p>
        </p:txBody>
      </p:sp>
      <p:sp>
        <p:nvSpPr>
          <p:cNvPr id="37" name="文本框 36"/>
          <p:cNvSpPr txBox="1"/>
          <p:nvPr/>
        </p:nvSpPr>
        <p:spPr>
          <a:xfrm>
            <a:off x="4505325" y="3300095"/>
            <a:ext cx="3216275" cy="829945"/>
          </a:xfrm>
          <a:prstGeom prst="rect">
            <a:avLst/>
          </a:prstGeom>
          <a:noFill/>
        </p:spPr>
        <p:txBody>
          <a:bodyPr wrap="square" rtlCol="0">
            <a:spAutoFit/>
          </a:bodyPr>
          <a:lstStyle/>
          <a:p>
            <a:r>
              <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rPr>
              <a:t>目前的医疗</a:t>
            </a: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rPr>
              <a:t>AI</a:t>
            </a:r>
            <a:r>
              <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rPr>
              <a:t>模型大多是基于多地医疗数据构建的，对于不同地区，模型的个性化不足。</a:t>
            </a:r>
          </a:p>
        </p:txBody>
      </p:sp>
      <p:sp>
        <p:nvSpPr>
          <p:cNvPr id="38" name="学论网-www.xuelun.me"/>
          <p:cNvSpPr txBox="1"/>
          <p:nvPr/>
        </p:nvSpPr>
        <p:spPr>
          <a:xfrm>
            <a:off x="8419601" y="2012173"/>
            <a:ext cx="3120064" cy="1015365"/>
          </a:xfrm>
          <a:prstGeom prst="rect">
            <a:avLst/>
          </a:prstGeom>
          <a:noFill/>
          <a:ln>
            <a:noFill/>
          </a:ln>
        </p:spPr>
        <p:txBody>
          <a:bodyPr wrap="square" lIns="0" tIns="0" rIns="0" bIns="0" rtlCol="0">
            <a:spAutoFit/>
          </a:bodyPr>
          <a:lstStyle/>
          <a:p>
            <a:pPr algn="ctr">
              <a:lnSpc>
                <a:spcPct val="150000"/>
              </a:lnSpc>
            </a:pPr>
            <a:r>
              <a:rPr lang="en-US" altLang="zh-CN" sz="2400" b="1" dirty="0">
                <a:solidFill>
                  <a:srgbClr val="014723"/>
                </a:solidFill>
                <a:latin typeface="微软雅黑" panose="020B0503020204020204" pitchFamily="34" charset="-122"/>
                <a:ea typeface="微软雅黑" panose="020B0503020204020204" pitchFamily="34" charset="-122"/>
              </a:rPr>
              <a:t>03</a:t>
            </a:r>
          </a:p>
          <a:p>
            <a:pPr algn="ctr">
              <a:lnSpc>
                <a:spcPct val="150000"/>
              </a:lnSpc>
            </a:pPr>
            <a:r>
              <a:rPr lang="zh-CN" sz="2000" b="1" dirty="0">
                <a:solidFill>
                  <a:srgbClr val="014723"/>
                </a:solidFill>
                <a:latin typeface="微软雅黑" panose="020B0503020204020204" pitchFamily="34" charset="-122"/>
                <a:ea typeface="微软雅黑" panose="020B0503020204020204" pitchFamily="34" charset="-122"/>
              </a:rPr>
              <a:t>对抗鲁棒性差</a:t>
            </a:r>
          </a:p>
        </p:txBody>
      </p:sp>
      <p:sp>
        <p:nvSpPr>
          <p:cNvPr id="39" name="文本框 38"/>
          <p:cNvSpPr txBox="1"/>
          <p:nvPr/>
        </p:nvSpPr>
        <p:spPr>
          <a:xfrm>
            <a:off x="8308065" y="3303407"/>
            <a:ext cx="3251860" cy="829945"/>
          </a:xfrm>
          <a:prstGeom prst="rect">
            <a:avLst/>
          </a:prstGeom>
          <a:noFill/>
        </p:spPr>
        <p:txBody>
          <a:bodyPr wrap="square" rtlCol="0">
            <a:spAutoFit/>
          </a:bodyPr>
          <a:lstStyle/>
          <a:p>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rPr>
              <a:t>AI</a:t>
            </a:r>
            <a:r>
              <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rPr>
              <a:t>诊断模型可能会受到一些对抗样本的攻击，引发了我们对于模型对鲁棒性的担忧。</a:t>
            </a:r>
          </a:p>
        </p:txBody>
      </p:sp>
      <p:pic>
        <p:nvPicPr>
          <p:cNvPr id="49" name="图片 4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56415" y="4238579"/>
            <a:ext cx="2646436" cy="1764290"/>
          </a:xfrm>
          <a:prstGeom prst="rect">
            <a:avLst/>
          </a:prstGeom>
        </p:spPr>
      </p:pic>
      <p:pic>
        <p:nvPicPr>
          <p:cNvPr id="100" name="图片 99"/>
          <p:cNvPicPr/>
          <p:nvPr/>
        </p:nvPicPr>
        <p:blipFill>
          <a:blip r:embed="rId6" cstate="print"/>
          <a:stretch>
            <a:fillRect/>
          </a:stretch>
        </p:blipFill>
        <p:spPr>
          <a:xfrm>
            <a:off x="763270" y="4197985"/>
            <a:ext cx="2699385" cy="1742440"/>
          </a:xfrm>
          <a:prstGeom prst="rect">
            <a:avLst/>
          </a:prstGeom>
        </p:spPr>
      </p:pic>
      <p:pic>
        <p:nvPicPr>
          <p:cNvPr id="2" name="图片 1"/>
          <p:cNvPicPr>
            <a:picLocks noChangeAspect="1"/>
          </p:cNvPicPr>
          <p:nvPr>
            <p:custDataLst>
              <p:tags r:id="rId1"/>
            </p:custDataLst>
          </p:nvPr>
        </p:nvPicPr>
        <p:blipFill>
          <a:blip r:embed="rId7"/>
          <a:stretch>
            <a:fillRect/>
          </a:stretch>
        </p:blipFill>
        <p:spPr>
          <a:xfrm>
            <a:off x="4685030" y="4197985"/>
            <a:ext cx="2735580" cy="17576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4"/>
          <p:cNvSpPr/>
          <p:nvPr/>
        </p:nvSpPr>
        <p:spPr>
          <a:xfrm>
            <a:off x="1" y="0"/>
            <a:ext cx="315998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b="1" dirty="0">
              <a:latin typeface="微软雅黑" panose="020B0503020204020204" pitchFamily="34" charset="-122"/>
              <a:ea typeface="微软雅黑" panose="020B0503020204020204" pitchFamily="34" charset="-122"/>
            </a:endParaRPr>
          </a:p>
        </p:txBody>
      </p:sp>
      <p:sp>
        <p:nvSpPr>
          <p:cNvPr id="33" name="矩形 4"/>
          <p:cNvSpPr/>
          <p:nvPr/>
        </p:nvSpPr>
        <p:spPr>
          <a:xfrm>
            <a:off x="9933995" y="0"/>
            <a:ext cx="2258005"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项目总结</a:t>
            </a:r>
          </a:p>
        </p:txBody>
      </p:sp>
      <p:sp>
        <p:nvSpPr>
          <p:cNvPr id="26" name="矩形 4"/>
          <p:cNvSpPr/>
          <p:nvPr/>
        </p:nvSpPr>
        <p:spPr>
          <a:xfrm>
            <a:off x="7675990" y="0"/>
            <a:ext cx="2258005"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项目结果</a:t>
            </a:r>
          </a:p>
        </p:txBody>
      </p:sp>
      <p:sp>
        <p:nvSpPr>
          <p:cNvPr id="28" name="矩形 4"/>
          <p:cNvSpPr/>
          <p:nvPr/>
        </p:nvSpPr>
        <p:spPr>
          <a:xfrm>
            <a:off x="5417985" y="0"/>
            <a:ext cx="2258005"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项目方案</a:t>
            </a:r>
          </a:p>
        </p:txBody>
      </p:sp>
      <p:sp>
        <p:nvSpPr>
          <p:cNvPr id="29" name="矩形 4"/>
          <p:cNvSpPr/>
          <p:nvPr/>
        </p:nvSpPr>
        <p:spPr>
          <a:xfrm>
            <a:off x="3159980" y="0"/>
            <a:ext cx="2258005"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微软雅黑" panose="020B0503020204020204" pitchFamily="34" charset="-122"/>
              <a:ea typeface="微软雅黑" panose="020B0503020204020204" pitchFamily="34" charset="-122"/>
            </a:endParaRPr>
          </a:p>
        </p:txBody>
      </p:sp>
      <p:sp>
        <p:nvSpPr>
          <p:cNvPr id="20" name="矩形 19"/>
          <p:cNvSpPr/>
          <p:nvPr/>
        </p:nvSpPr>
        <p:spPr>
          <a:xfrm flipH="1">
            <a:off x="3159979" y="0"/>
            <a:ext cx="2258005" cy="792000"/>
          </a:xfrm>
          <a:prstGeom prst="rect">
            <a:avLst/>
          </a:prstGeom>
          <a:solidFill>
            <a:srgbClr val="0050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项目概述</a:t>
            </a:r>
          </a:p>
        </p:txBody>
      </p:sp>
      <p:pic>
        <p:nvPicPr>
          <p:cNvPr id="24" name="图片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5827" y="-264632"/>
            <a:ext cx="2508327" cy="1146352"/>
          </a:xfrm>
          <a:prstGeom prst="rect">
            <a:avLst/>
          </a:prstGeom>
        </p:spPr>
      </p:pic>
      <p:sp>
        <p:nvSpPr>
          <p:cNvPr id="9" name="箭头: V 形 8"/>
          <p:cNvSpPr/>
          <p:nvPr/>
        </p:nvSpPr>
        <p:spPr>
          <a:xfrm>
            <a:off x="-325826" y="1113960"/>
            <a:ext cx="3159980" cy="546997"/>
          </a:xfrm>
          <a:prstGeom prst="chevron">
            <a:avLst/>
          </a:prstGeom>
          <a:solidFill>
            <a:srgbClr val="005825"/>
          </a:solidFill>
          <a:ln>
            <a:solidFill>
              <a:srgbClr val="00501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微软雅黑" panose="020B0503020204020204" pitchFamily="34" charset="-122"/>
                <a:ea typeface="微软雅黑" panose="020B0503020204020204" pitchFamily="34" charset="-122"/>
              </a:rPr>
              <a:t>1.3</a:t>
            </a:r>
            <a:r>
              <a:rPr lang="zh-CN" altLang="en-US" sz="2400" b="1" dirty="0">
                <a:solidFill>
                  <a:schemeClr val="bg1"/>
                </a:solidFill>
                <a:latin typeface="微软雅黑" panose="020B0503020204020204" pitchFamily="34" charset="-122"/>
                <a:ea typeface="微软雅黑" panose="020B0503020204020204" pitchFamily="34" charset="-122"/>
              </a:rPr>
              <a:t>  研究目的</a:t>
            </a:r>
          </a:p>
        </p:txBody>
      </p:sp>
      <p:pic>
        <p:nvPicPr>
          <p:cNvPr id="3" name="图片 2"/>
          <p:cNvPicPr>
            <a:picLocks noChangeAspect="1"/>
          </p:cNvPicPr>
          <p:nvPr>
            <p:custDataLst>
              <p:tags r:id="rId1"/>
            </p:custDataLst>
          </p:nvPr>
        </p:nvPicPr>
        <p:blipFill>
          <a:blip r:embed="rId6"/>
          <a:stretch>
            <a:fillRect/>
          </a:stretch>
        </p:blipFill>
        <p:spPr>
          <a:xfrm>
            <a:off x="410210" y="1983105"/>
            <a:ext cx="5007610" cy="3891915"/>
          </a:xfrm>
          <a:prstGeom prst="rect">
            <a:avLst/>
          </a:prstGeom>
        </p:spPr>
      </p:pic>
      <p:sp>
        <p:nvSpPr>
          <p:cNvPr id="4" name="文本框 3"/>
          <p:cNvSpPr txBox="1"/>
          <p:nvPr>
            <p:custDataLst>
              <p:tags r:id="rId2"/>
            </p:custDataLst>
          </p:nvPr>
        </p:nvSpPr>
        <p:spPr>
          <a:xfrm>
            <a:off x="6332808" y="2190587"/>
            <a:ext cx="5400339" cy="3476625"/>
          </a:xfrm>
          <a:prstGeom prst="rect">
            <a:avLst/>
          </a:prstGeom>
          <a:noFill/>
        </p:spPr>
        <p:txBody>
          <a:bodyPr wrap="square" rtlCol="0">
            <a:spAutoFit/>
          </a:bodyPr>
          <a:lstStyle/>
          <a:p>
            <a:pPr marL="285750" indent="-285750">
              <a:buFont typeface="Arial" panose="020B0604020202020204" pitchFamily="34" charset="0"/>
              <a:buChar char="•"/>
            </a:pPr>
            <a:r>
              <a:rPr lang="zh-CN" altLang="en-US" sz="2000" spc="150" dirty="0">
                <a:ln w="3175">
                  <a:noFill/>
                </a:ln>
                <a:solidFill>
                  <a:srgbClr val="595959"/>
                </a:solidFill>
                <a:latin typeface="微软雅黑" panose="020B0503020204020204" pitchFamily="34" charset="-122"/>
                <a:ea typeface="微软雅黑" panose="020B0503020204020204" pitchFamily="34" charset="-122"/>
              </a:rPr>
              <a:t>基于上述背景，我们希望构建一个基于群体学习技术的分布式医学影像人工智能诊断平台。</a:t>
            </a:r>
          </a:p>
          <a:p>
            <a:pPr indent="0">
              <a:buFont typeface="Arial" panose="020B0604020202020204" pitchFamily="34" charset="0"/>
              <a:buNone/>
            </a:pPr>
            <a:endParaRPr lang="zh-CN" altLang="en-US" sz="2000" spc="150" dirty="0">
              <a:ln w="3175">
                <a:noFill/>
              </a:ln>
              <a:solidFill>
                <a:srgbClr val="595959"/>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spc="150" dirty="0">
                <a:ln w="3175">
                  <a:noFill/>
                </a:ln>
                <a:solidFill>
                  <a:srgbClr val="595959"/>
                </a:solidFill>
                <a:latin typeface="微软雅黑" panose="020B0503020204020204" pitchFamily="34" charset="-122"/>
                <a:ea typeface="微软雅黑" panose="020B0503020204020204" pitchFamily="34" charset="-122"/>
              </a:rPr>
              <a:t>以高精度医学影像分割和自动诊断为核心，通过自主研发的分布式学习框架处理数据，从而充分保护患者隐私，并构建本地个性化的模型</a:t>
            </a:r>
          </a:p>
          <a:p>
            <a:pPr indent="0">
              <a:buFont typeface="Arial" panose="020B0604020202020204" pitchFamily="34" charset="0"/>
              <a:buNone/>
            </a:pPr>
            <a:endParaRPr lang="zh-CN" altLang="en-US" sz="2000" spc="150" dirty="0">
              <a:ln w="3175">
                <a:noFill/>
              </a:ln>
              <a:solidFill>
                <a:srgbClr val="595959"/>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spc="150" dirty="0">
                <a:ln w="3175">
                  <a:noFill/>
                </a:ln>
                <a:solidFill>
                  <a:srgbClr val="595959"/>
                </a:solidFill>
                <a:latin typeface="微软雅黑" panose="020B0503020204020204" pitchFamily="34" charset="-122"/>
                <a:ea typeface="微软雅黑" panose="020B0503020204020204" pitchFamily="34" charset="-122"/>
              </a:rPr>
              <a:t>同时尝试对模型进行对抗训练，提高其鲁棒性。</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EF1F5B96-F9C1-48EC-A668-4788CAC80ED3}"/>
              </a:ext>
            </a:extLst>
          </p:cNvPr>
          <p:cNvPicPr>
            <a:picLocks noChangeAspect="1"/>
          </p:cNvPicPr>
          <p:nvPr/>
        </p:nvPicPr>
        <p:blipFill rotWithShape="1">
          <a:blip r:embed="rId3">
            <a:extLst>
              <a:ext uri="{28A0092B-C50C-407E-A947-70E740481C1C}">
                <a14:useLocalDpi xmlns:a14="http://schemas.microsoft.com/office/drawing/2010/main" val="0"/>
              </a:ext>
            </a:extLst>
          </a:blip>
          <a:srcRect t="21604" b="37591"/>
          <a:stretch/>
        </p:blipFill>
        <p:spPr>
          <a:xfrm>
            <a:off x="-17299" y="0"/>
            <a:ext cx="12209296" cy="3736490"/>
          </a:xfrm>
          <a:prstGeom prst="rect">
            <a:avLst/>
          </a:prstGeom>
        </p:spPr>
      </p:pic>
      <p:sp>
        <p:nvSpPr>
          <p:cNvPr id="3" name="矩形 2"/>
          <p:cNvSpPr/>
          <p:nvPr/>
        </p:nvSpPr>
        <p:spPr>
          <a:xfrm rot="5400000">
            <a:off x="4227759" y="-4227756"/>
            <a:ext cx="3736490" cy="12192002"/>
          </a:xfrm>
          <a:prstGeom prst="rect">
            <a:avLst/>
          </a:prstGeom>
          <a:gradFill>
            <a:gsLst>
              <a:gs pos="0">
                <a:srgbClr val="014723"/>
              </a:gs>
              <a:gs pos="59000">
                <a:srgbClr val="014723">
                  <a:alpha val="40000"/>
                </a:srgbClr>
              </a:gs>
              <a:gs pos="100000">
                <a:srgbClr val="014723">
                  <a:alpha val="1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8" name="文本框 7"/>
          <p:cNvSpPr txBox="1"/>
          <p:nvPr/>
        </p:nvSpPr>
        <p:spPr>
          <a:xfrm>
            <a:off x="5895464" y="3410714"/>
            <a:ext cx="401072" cy="646331"/>
          </a:xfrm>
          <a:prstGeom prst="rect">
            <a:avLst/>
          </a:prstGeom>
          <a:noFill/>
        </p:spPr>
        <p:txBody>
          <a:bodyPr wrap="none" rtlCol="0">
            <a:spAutoFit/>
          </a:bodyPr>
          <a:lstStyle/>
          <a:p>
            <a:pPr algn="ctr"/>
            <a:r>
              <a:rPr lang="en-US" altLang="zh-CN" sz="3600" dirty="0">
                <a:solidFill>
                  <a:schemeClr val="bg1"/>
                </a:solidFill>
                <a:latin typeface="华文楷体" panose="02010600040101010101" pitchFamily="2" charset="-122"/>
                <a:ea typeface="华文楷体" panose="02010600040101010101" pitchFamily="2" charset="-122"/>
              </a:rPr>
              <a:t>2</a:t>
            </a:r>
          </a:p>
        </p:txBody>
      </p:sp>
      <p:sp>
        <p:nvSpPr>
          <p:cNvPr id="9" name="文本框 8"/>
          <p:cNvSpPr txBox="1"/>
          <p:nvPr/>
        </p:nvSpPr>
        <p:spPr>
          <a:xfrm>
            <a:off x="1383324" y="4697510"/>
            <a:ext cx="9425352" cy="1015663"/>
          </a:xfrm>
          <a:prstGeom prst="rect">
            <a:avLst/>
          </a:prstGeom>
          <a:noFill/>
          <a:ln>
            <a:noFill/>
          </a:ln>
        </p:spPr>
        <p:txBody>
          <a:bodyPr wrap="square" rtlCol="0">
            <a:spAutoFit/>
          </a:bodyPr>
          <a:lstStyle/>
          <a:p>
            <a:pPr algn="ctr"/>
            <a:r>
              <a:rPr lang="zh-CN" altLang="en-US" sz="6000" b="1" spc="600" dirty="0">
                <a:solidFill>
                  <a:srgbClr val="005825"/>
                </a:solidFill>
                <a:latin typeface="华文新魏" panose="02010800040101010101" pitchFamily="2" charset="-122"/>
                <a:ea typeface="华文新魏" panose="02010800040101010101" pitchFamily="2" charset="-122"/>
              </a:rPr>
              <a:t>项目方案</a:t>
            </a:r>
          </a:p>
        </p:txBody>
      </p:sp>
      <p:pic>
        <p:nvPicPr>
          <p:cNvPr id="10" name="图片 9">
            <a:extLst>
              <a:ext uri="{FF2B5EF4-FFF2-40B4-BE49-F238E27FC236}">
                <a16:creationId xmlns:a16="http://schemas.microsoft.com/office/drawing/2014/main" id="{ED54B3F5-FD72-4993-B0EE-6C48FAF63EA9}"/>
              </a:ext>
            </a:extLst>
          </p:cNvPr>
          <p:cNvPicPr>
            <a:picLocks noChangeAspect="1"/>
          </p:cNvPicPr>
          <p:nvPr/>
        </p:nvPicPr>
        <p:blipFill rotWithShape="1">
          <a:blip r:embed="rId4">
            <a:extLst>
              <a:ext uri="{28A0092B-C50C-407E-A947-70E740481C1C}">
                <a14:useLocalDpi xmlns:a14="http://schemas.microsoft.com/office/drawing/2010/main" val="0"/>
              </a:ext>
            </a:extLst>
          </a:blip>
          <a:srcRect t="19562" b="3296"/>
          <a:stretch/>
        </p:blipFill>
        <p:spPr>
          <a:xfrm>
            <a:off x="2716059" y="661011"/>
            <a:ext cx="6759883" cy="2383189"/>
          </a:xfrm>
          <a:prstGeom prst="rect">
            <a:avLst/>
          </a:prstGeom>
        </p:spPr>
      </p:pic>
    </p:spTree>
    <p:extLst>
      <p:ext uri="{BB962C8B-B14F-4D97-AF65-F5344CB8AC3E}">
        <p14:creationId xmlns:p14="http://schemas.microsoft.com/office/powerpoint/2010/main" val="3678097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14" presetClass="entr" presetSubtype="1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randombar(horizont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箭头: V 形 10">
            <a:extLst>
              <a:ext uri="{FF2B5EF4-FFF2-40B4-BE49-F238E27FC236}">
                <a16:creationId xmlns:a16="http://schemas.microsoft.com/office/drawing/2014/main" id="{35180509-87D4-4225-AF05-D9FD5F364FBC}"/>
              </a:ext>
            </a:extLst>
          </p:cNvPr>
          <p:cNvSpPr/>
          <p:nvPr/>
        </p:nvSpPr>
        <p:spPr>
          <a:xfrm>
            <a:off x="-325826" y="1113960"/>
            <a:ext cx="3159980" cy="546997"/>
          </a:xfrm>
          <a:prstGeom prst="chevron">
            <a:avLst/>
          </a:prstGeom>
          <a:solidFill>
            <a:srgbClr val="005825"/>
          </a:solidFill>
          <a:ln>
            <a:solidFill>
              <a:srgbClr val="00501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微软雅黑" panose="020B0503020204020204" pitchFamily="34" charset="-122"/>
                <a:ea typeface="微软雅黑" panose="020B0503020204020204" pitchFamily="34" charset="-122"/>
              </a:rPr>
              <a:t>2.1 </a:t>
            </a:r>
            <a:r>
              <a:rPr lang="zh-CN" altLang="en-US" sz="2400" b="1" dirty="0">
                <a:solidFill>
                  <a:schemeClr val="bg1"/>
                </a:solidFill>
                <a:latin typeface="微软雅黑" panose="020B0503020204020204" pitchFamily="34" charset="-122"/>
                <a:ea typeface="微软雅黑" panose="020B0503020204020204" pitchFamily="34" charset="-122"/>
              </a:rPr>
              <a:t>数据集</a:t>
            </a:r>
          </a:p>
        </p:txBody>
      </p:sp>
      <p:sp>
        <p:nvSpPr>
          <p:cNvPr id="14" name="矩形 4">
            <a:extLst>
              <a:ext uri="{FF2B5EF4-FFF2-40B4-BE49-F238E27FC236}">
                <a16:creationId xmlns:a16="http://schemas.microsoft.com/office/drawing/2014/main" id="{E7E477A4-50AF-456D-8A70-ADA3552E719E}"/>
              </a:ext>
            </a:extLst>
          </p:cNvPr>
          <p:cNvSpPr/>
          <p:nvPr/>
        </p:nvSpPr>
        <p:spPr>
          <a:xfrm>
            <a:off x="1" y="0"/>
            <a:ext cx="315998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b="1" dirty="0">
              <a:latin typeface="微软雅黑" panose="020B0503020204020204" pitchFamily="34" charset="-122"/>
              <a:ea typeface="微软雅黑" panose="020B0503020204020204" pitchFamily="34" charset="-122"/>
            </a:endParaRPr>
          </a:p>
        </p:txBody>
      </p:sp>
      <p:sp>
        <p:nvSpPr>
          <p:cNvPr id="15" name="矩形 4">
            <a:extLst>
              <a:ext uri="{FF2B5EF4-FFF2-40B4-BE49-F238E27FC236}">
                <a16:creationId xmlns:a16="http://schemas.microsoft.com/office/drawing/2014/main" id="{FC5EA0BE-5DE9-47AD-9992-056DFFCB577B}"/>
              </a:ext>
            </a:extLst>
          </p:cNvPr>
          <p:cNvSpPr/>
          <p:nvPr/>
        </p:nvSpPr>
        <p:spPr>
          <a:xfrm>
            <a:off x="9933995" y="0"/>
            <a:ext cx="2258005"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项目总结</a:t>
            </a:r>
          </a:p>
        </p:txBody>
      </p:sp>
      <p:sp>
        <p:nvSpPr>
          <p:cNvPr id="17" name="矩形 4">
            <a:extLst>
              <a:ext uri="{FF2B5EF4-FFF2-40B4-BE49-F238E27FC236}">
                <a16:creationId xmlns:a16="http://schemas.microsoft.com/office/drawing/2014/main" id="{7E2B2704-E3B3-4504-A622-0B4899E77BD8}"/>
              </a:ext>
            </a:extLst>
          </p:cNvPr>
          <p:cNvSpPr/>
          <p:nvPr/>
        </p:nvSpPr>
        <p:spPr>
          <a:xfrm>
            <a:off x="7675990" y="0"/>
            <a:ext cx="2258005"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项目结果</a:t>
            </a:r>
          </a:p>
        </p:txBody>
      </p:sp>
      <p:sp>
        <p:nvSpPr>
          <p:cNvPr id="18" name="矩形 4">
            <a:extLst>
              <a:ext uri="{FF2B5EF4-FFF2-40B4-BE49-F238E27FC236}">
                <a16:creationId xmlns:a16="http://schemas.microsoft.com/office/drawing/2014/main" id="{93BD5352-B2C4-4F85-9476-621134F99113}"/>
              </a:ext>
            </a:extLst>
          </p:cNvPr>
          <p:cNvSpPr/>
          <p:nvPr/>
        </p:nvSpPr>
        <p:spPr>
          <a:xfrm>
            <a:off x="3159980" y="0"/>
            <a:ext cx="2258005"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项目概述</a:t>
            </a:r>
          </a:p>
        </p:txBody>
      </p:sp>
      <p:pic>
        <p:nvPicPr>
          <p:cNvPr id="19" name="图片 18">
            <a:extLst>
              <a:ext uri="{FF2B5EF4-FFF2-40B4-BE49-F238E27FC236}">
                <a16:creationId xmlns:a16="http://schemas.microsoft.com/office/drawing/2014/main" id="{305B66A2-4769-4848-96F4-0A7465C586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5827" y="-264632"/>
            <a:ext cx="2508327" cy="1146352"/>
          </a:xfrm>
          <a:prstGeom prst="rect">
            <a:avLst/>
          </a:prstGeom>
        </p:spPr>
      </p:pic>
      <p:sp>
        <p:nvSpPr>
          <p:cNvPr id="21" name="矩形 4">
            <a:extLst>
              <a:ext uri="{FF2B5EF4-FFF2-40B4-BE49-F238E27FC236}">
                <a16:creationId xmlns:a16="http://schemas.microsoft.com/office/drawing/2014/main" id="{1F173905-33A2-4F6C-B1DD-4ADBD54E7565}"/>
              </a:ext>
            </a:extLst>
          </p:cNvPr>
          <p:cNvSpPr/>
          <p:nvPr/>
        </p:nvSpPr>
        <p:spPr>
          <a:xfrm>
            <a:off x="5417985" y="0"/>
            <a:ext cx="2258005"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D7347AEE-4B75-453F-8278-A6020F7AE6AF}"/>
              </a:ext>
            </a:extLst>
          </p:cNvPr>
          <p:cNvSpPr/>
          <p:nvPr/>
        </p:nvSpPr>
        <p:spPr>
          <a:xfrm flipH="1">
            <a:off x="5417985" y="0"/>
            <a:ext cx="2258005" cy="792000"/>
          </a:xfrm>
          <a:prstGeom prst="rect">
            <a:avLst/>
          </a:prstGeom>
          <a:solidFill>
            <a:srgbClr val="0050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项目方案</a:t>
            </a:r>
          </a:p>
        </p:txBody>
      </p:sp>
      <p:sp>
        <p:nvSpPr>
          <p:cNvPr id="3" name="文本框 2">
            <a:extLst>
              <a:ext uri="{FF2B5EF4-FFF2-40B4-BE49-F238E27FC236}">
                <a16:creationId xmlns:a16="http://schemas.microsoft.com/office/drawing/2014/main" id="{40E48B14-9BC7-B4BD-E86D-B17C975CC05E}"/>
              </a:ext>
            </a:extLst>
          </p:cNvPr>
          <p:cNvSpPr txBox="1"/>
          <p:nvPr/>
        </p:nvSpPr>
        <p:spPr>
          <a:xfrm>
            <a:off x="810485" y="5744040"/>
            <a:ext cx="11473004" cy="923330"/>
          </a:xfrm>
          <a:prstGeom prst="rect">
            <a:avLst/>
          </a:prstGeom>
          <a:noFill/>
        </p:spPr>
        <p:txBody>
          <a:bodyPr wrap="square">
            <a:spAutoFit/>
          </a:bodyPr>
          <a:lstStyle/>
          <a:p>
            <a:pPr marL="342900" marR="200025" indent="-342900">
              <a:buFont typeface="Wingdings" panose="05000000000000000000" pitchFamily="2" charset="2"/>
              <a:buChar char="l"/>
            </a:pP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342900" marR="200025" indent="-342900">
              <a:buFont typeface="Wingdings" panose="05000000000000000000" pitchFamily="2" charset="2"/>
              <a:buChar char="l"/>
            </a:pP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342900" marR="200025" indent="-342900">
              <a:buFont typeface="Wingdings" panose="05000000000000000000" pitchFamily="2" charset="2"/>
              <a:buChar char="l"/>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不同领域</a:t>
            </a:r>
            <a:r>
              <a:rPr lang="zh-CN" altLang="zh-CN" dirty="0">
                <a:solidFill>
                  <a:schemeClr val="tx1">
                    <a:lumMod val="65000"/>
                    <a:lumOff val="35000"/>
                  </a:schemeClr>
                </a:solidFill>
                <a:latin typeface="微软雅黑" panose="020B0503020204020204" pitchFamily="34" charset="-122"/>
                <a:ea typeface="微软雅黑" panose="020B0503020204020204" pitchFamily="34" charset="-122"/>
              </a:rPr>
              <a:t>的数据集</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可以模拟分布式节点训练，</a:t>
            </a:r>
            <a:r>
              <a:rPr lang="zh-CN" altLang="zh-CN" dirty="0">
                <a:solidFill>
                  <a:schemeClr val="tx1">
                    <a:lumMod val="65000"/>
                    <a:lumOff val="35000"/>
                  </a:schemeClr>
                </a:solidFill>
                <a:latin typeface="微软雅黑" panose="020B0503020204020204" pitchFamily="34" charset="-122"/>
                <a:ea typeface="微软雅黑" panose="020B0503020204020204" pitchFamily="34" charset="-122"/>
              </a:rPr>
              <a:t>有利于提升模型鲁棒性</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zh-CN" dirty="0">
                <a:solidFill>
                  <a:schemeClr val="tx1">
                    <a:lumMod val="65000"/>
                    <a:lumOff val="35000"/>
                  </a:schemeClr>
                </a:solidFill>
                <a:latin typeface="微软雅黑" panose="020B0503020204020204" pitchFamily="34" charset="-122"/>
                <a:ea typeface="微软雅黑" panose="020B0503020204020204" pitchFamily="34" charset="-122"/>
              </a:rPr>
              <a:t>为我们后续的研究打下基础。</a:t>
            </a:r>
          </a:p>
        </p:txBody>
      </p:sp>
      <p:graphicFrame>
        <p:nvGraphicFramePr>
          <p:cNvPr id="13" name="图表 12">
            <a:extLst>
              <a:ext uri="{FF2B5EF4-FFF2-40B4-BE49-F238E27FC236}">
                <a16:creationId xmlns:a16="http://schemas.microsoft.com/office/drawing/2014/main" id="{AACE6938-DCD3-46F0-A852-8D972486BCC9}"/>
              </a:ext>
            </a:extLst>
          </p:cNvPr>
          <p:cNvGraphicFramePr>
            <a:graphicFrameLocks/>
          </p:cNvGraphicFramePr>
          <p:nvPr/>
        </p:nvGraphicFramePr>
        <p:xfrm>
          <a:off x="587795" y="1982917"/>
          <a:ext cx="6470417" cy="410034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图表 15">
            <a:extLst>
              <a:ext uri="{FF2B5EF4-FFF2-40B4-BE49-F238E27FC236}">
                <a16:creationId xmlns:a16="http://schemas.microsoft.com/office/drawing/2014/main" id="{AE5A0F9F-F699-4D51-869E-358D5B56AB58}"/>
              </a:ext>
            </a:extLst>
          </p:cNvPr>
          <p:cNvGraphicFramePr>
            <a:graphicFrameLocks/>
          </p:cNvGraphicFramePr>
          <p:nvPr/>
        </p:nvGraphicFramePr>
        <p:xfrm>
          <a:off x="6720541" y="1982917"/>
          <a:ext cx="5328023" cy="326673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948598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D7AA4E18-7CB5-4AD1-B94F-B2AAAEA5BA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596" y="308544"/>
            <a:ext cx="5556807" cy="4167605"/>
          </a:xfrm>
          <a:prstGeom prst="rect">
            <a:avLst/>
          </a:prstGeom>
        </p:spPr>
      </p:pic>
      <p:sp>
        <p:nvSpPr>
          <p:cNvPr id="11" name="箭头: V 形 10">
            <a:extLst>
              <a:ext uri="{FF2B5EF4-FFF2-40B4-BE49-F238E27FC236}">
                <a16:creationId xmlns:a16="http://schemas.microsoft.com/office/drawing/2014/main" id="{35180509-87D4-4225-AF05-D9FD5F364FBC}"/>
              </a:ext>
            </a:extLst>
          </p:cNvPr>
          <p:cNvSpPr/>
          <p:nvPr/>
        </p:nvSpPr>
        <p:spPr>
          <a:xfrm>
            <a:off x="-325826" y="1113960"/>
            <a:ext cx="3159980" cy="546997"/>
          </a:xfrm>
          <a:prstGeom prst="chevron">
            <a:avLst/>
          </a:prstGeom>
          <a:solidFill>
            <a:srgbClr val="005825"/>
          </a:solidFill>
          <a:ln>
            <a:solidFill>
              <a:srgbClr val="00501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微软雅黑" panose="020B0503020204020204" pitchFamily="34" charset="-122"/>
                <a:ea typeface="微软雅黑" panose="020B0503020204020204" pitchFamily="34" charset="-122"/>
              </a:rPr>
              <a:t>2.2</a:t>
            </a:r>
            <a:r>
              <a:rPr lang="zh-CN" altLang="en-US" sz="2400" b="1" dirty="0">
                <a:solidFill>
                  <a:schemeClr val="bg1"/>
                </a:solidFill>
                <a:latin typeface="微软雅黑" panose="020B0503020204020204" pitchFamily="34" charset="-122"/>
                <a:ea typeface="微软雅黑" panose="020B0503020204020204" pitchFamily="34" charset="-122"/>
              </a:rPr>
              <a:t>  整体方法</a:t>
            </a:r>
          </a:p>
        </p:txBody>
      </p:sp>
      <p:sp>
        <p:nvSpPr>
          <p:cNvPr id="14" name="矩形 4">
            <a:extLst>
              <a:ext uri="{FF2B5EF4-FFF2-40B4-BE49-F238E27FC236}">
                <a16:creationId xmlns:a16="http://schemas.microsoft.com/office/drawing/2014/main" id="{E7E477A4-50AF-456D-8A70-ADA3552E719E}"/>
              </a:ext>
            </a:extLst>
          </p:cNvPr>
          <p:cNvSpPr/>
          <p:nvPr/>
        </p:nvSpPr>
        <p:spPr>
          <a:xfrm>
            <a:off x="1" y="0"/>
            <a:ext cx="315998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b="1" dirty="0">
              <a:latin typeface="微软雅黑" panose="020B0503020204020204" pitchFamily="34" charset="-122"/>
              <a:ea typeface="微软雅黑" panose="020B0503020204020204" pitchFamily="34" charset="-122"/>
            </a:endParaRPr>
          </a:p>
        </p:txBody>
      </p:sp>
      <p:sp>
        <p:nvSpPr>
          <p:cNvPr id="15" name="矩形 4">
            <a:extLst>
              <a:ext uri="{FF2B5EF4-FFF2-40B4-BE49-F238E27FC236}">
                <a16:creationId xmlns:a16="http://schemas.microsoft.com/office/drawing/2014/main" id="{FC5EA0BE-5DE9-47AD-9992-056DFFCB577B}"/>
              </a:ext>
            </a:extLst>
          </p:cNvPr>
          <p:cNvSpPr/>
          <p:nvPr/>
        </p:nvSpPr>
        <p:spPr>
          <a:xfrm>
            <a:off x="9933995" y="0"/>
            <a:ext cx="2258005"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项目总结</a:t>
            </a:r>
          </a:p>
        </p:txBody>
      </p:sp>
      <p:sp>
        <p:nvSpPr>
          <p:cNvPr id="17" name="矩形 4">
            <a:extLst>
              <a:ext uri="{FF2B5EF4-FFF2-40B4-BE49-F238E27FC236}">
                <a16:creationId xmlns:a16="http://schemas.microsoft.com/office/drawing/2014/main" id="{7E2B2704-E3B3-4504-A622-0B4899E77BD8}"/>
              </a:ext>
            </a:extLst>
          </p:cNvPr>
          <p:cNvSpPr/>
          <p:nvPr/>
        </p:nvSpPr>
        <p:spPr>
          <a:xfrm>
            <a:off x="7675990" y="0"/>
            <a:ext cx="2258005"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项目结果</a:t>
            </a:r>
          </a:p>
        </p:txBody>
      </p:sp>
      <p:sp>
        <p:nvSpPr>
          <p:cNvPr id="18" name="矩形 4">
            <a:extLst>
              <a:ext uri="{FF2B5EF4-FFF2-40B4-BE49-F238E27FC236}">
                <a16:creationId xmlns:a16="http://schemas.microsoft.com/office/drawing/2014/main" id="{93BD5352-B2C4-4F85-9476-621134F99113}"/>
              </a:ext>
            </a:extLst>
          </p:cNvPr>
          <p:cNvSpPr/>
          <p:nvPr/>
        </p:nvSpPr>
        <p:spPr>
          <a:xfrm>
            <a:off x="3159980" y="0"/>
            <a:ext cx="2258005"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项目概述</a:t>
            </a:r>
          </a:p>
        </p:txBody>
      </p:sp>
      <p:pic>
        <p:nvPicPr>
          <p:cNvPr id="19" name="图片 18">
            <a:extLst>
              <a:ext uri="{FF2B5EF4-FFF2-40B4-BE49-F238E27FC236}">
                <a16:creationId xmlns:a16="http://schemas.microsoft.com/office/drawing/2014/main" id="{305B66A2-4769-4848-96F4-0A7465C5869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5827" y="-264632"/>
            <a:ext cx="2508327" cy="1146352"/>
          </a:xfrm>
          <a:prstGeom prst="rect">
            <a:avLst/>
          </a:prstGeom>
        </p:spPr>
      </p:pic>
      <p:sp>
        <p:nvSpPr>
          <p:cNvPr id="21" name="矩形 4">
            <a:extLst>
              <a:ext uri="{FF2B5EF4-FFF2-40B4-BE49-F238E27FC236}">
                <a16:creationId xmlns:a16="http://schemas.microsoft.com/office/drawing/2014/main" id="{1F173905-33A2-4F6C-B1DD-4ADBD54E7565}"/>
              </a:ext>
            </a:extLst>
          </p:cNvPr>
          <p:cNvSpPr/>
          <p:nvPr/>
        </p:nvSpPr>
        <p:spPr>
          <a:xfrm>
            <a:off x="5417985" y="0"/>
            <a:ext cx="2258005"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D7347AEE-4B75-453F-8278-A6020F7AE6AF}"/>
              </a:ext>
            </a:extLst>
          </p:cNvPr>
          <p:cNvSpPr/>
          <p:nvPr/>
        </p:nvSpPr>
        <p:spPr>
          <a:xfrm flipH="1">
            <a:off x="5417985" y="0"/>
            <a:ext cx="2258005" cy="792000"/>
          </a:xfrm>
          <a:prstGeom prst="rect">
            <a:avLst/>
          </a:prstGeom>
          <a:solidFill>
            <a:srgbClr val="0050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项目方案</a:t>
            </a:r>
          </a:p>
        </p:txBody>
      </p:sp>
      <p:pic>
        <p:nvPicPr>
          <p:cNvPr id="10" name="图片 9">
            <a:extLst>
              <a:ext uri="{FF2B5EF4-FFF2-40B4-BE49-F238E27FC236}">
                <a16:creationId xmlns:a16="http://schemas.microsoft.com/office/drawing/2014/main" id="{66265801-CEA8-4B7A-9460-349213BBEDBF}"/>
              </a:ext>
            </a:extLst>
          </p:cNvPr>
          <p:cNvPicPr>
            <a:picLocks noChangeAspect="1"/>
          </p:cNvPicPr>
          <p:nvPr/>
        </p:nvPicPr>
        <p:blipFill>
          <a:blip r:embed="rId5"/>
          <a:stretch>
            <a:fillRect/>
          </a:stretch>
        </p:blipFill>
        <p:spPr>
          <a:xfrm>
            <a:off x="644772" y="4257672"/>
            <a:ext cx="8229631" cy="2561627"/>
          </a:xfrm>
          <a:prstGeom prst="rect">
            <a:avLst/>
          </a:prstGeom>
        </p:spPr>
      </p:pic>
      <p:sp>
        <p:nvSpPr>
          <p:cNvPr id="2" name="文本框 1">
            <a:extLst>
              <a:ext uri="{FF2B5EF4-FFF2-40B4-BE49-F238E27FC236}">
                <a16:creationId xmlns:a16="http://schemas.microsoft.com/office/drawing/2014/main" id="{D162A4B7-3B01-4330-B90A-CFEE32DA05EA}"/>
              </a:ext>
            </a:extLst>
          </p:cNvPr>
          <p:cNvSpPr txBox="1"/>
          <p:nvPr/>
        </p:nvSpPr>
        <p:spPr>
          <a:xfrm>
            <a:off x="8804992" y="2188988"/>
            <a:ext cx="3531736" cy="646331"/>
          </a:xfrm>
          <a:prstGeom prst="rect">
            <a:avLst/>
          </a:prstGeom>
          <a:noFill/>
        </p:spPr>
        <p:txBody>
          <a:bodyPr wrap="none" rtlCol="0">
            <a:spAutoFit/>
          </a:bodyPr>
          <a:lstStyle/>
          <a:p>
            <a:r>
              <a:rPr lang="zh-CN" altLang="zh-CN" sz="1800" kern="100" dirty="0">
                <a:effectLst/>
                <a:ea typeface="黑体" panose="02010609060101010101" pitchFamily="49" charset="-122"/>
                <a:cs typeface="黑体" panose="02010609060101010101" pitchFamily="49" charset="-122"/>
              </a:rPr>
              <a:t>分布式学习框架概念图：</a:t>
            </a:r>
            <a:endParaRPr lang="en-US" altLang="zh-CN" sz="1800" kern="100" dirty="0">
              <a:effectLst/>
              <a:ea typeface="黑体" panose="02010609060101010101" pitchFamily="49" charset="-122"/>
              <a:cs typeface="黑体" panose="02010609060101010101" pitchFamily="49" charset="-122"/>
            </a:endParaRPr>
          </a:p>
          <a:p>
            <a:r>
              <a:rPr lang="zh-CN" altLang="zh-CN" sz="1800" kern="100" dirty="0">
                <a:effectLst/>
                <a:ea typeface="黑体" panose="02010609060101010101" pitchFamily="49" charset="-122"/>
                <a:cs typeface="黑体" panose="02010609060101010101" pitchFamily="49" charset="-122"/>
              </a:rPr>
              <a:t>本地训练的目标</a:t>
            </a:r>
            <a:r>
              <a:rPr lang="en-US" altLang="zh-CN" sz="1800" kern="100" dirty="0">
                <a:effectLst/>
                <a:latin typeface="黑体" panose="02010609060101010101" pitchFamily="49" charset="-122"/>
                <a:cs typeface="黑体" panose="02010609060101010101" pitchFamily="49" charset="-122"/>
              </a:rPr>
              <a:t> (a) </a:t>
            </a:r>
            <a:r>
              <a:rPr lang="zh-CN" altLang="zh-CN" sz="1800" kern="100" dirty="0">
                <a:effectLst/>
                <a:ea typeface="黑体" panose="02010609060101010101" pitchFamily="49" charset="-122"/>
                <a:cs typeface="黑体" panose="02010609060101010101" pitchFamily="49" charset="-122"/>
              </a:rPr>
              <a:t>和框架</a:t>
            </a:r>
            <a:r>
              <a:rPr lang="en-US" altLang="zh-CN" sz="1800" kern="100" dirty="0">
                <a:effectLst/>
                <a:latin typeface="黑体" panose="02010609060101010101" pitchFamily="49" charset="-122"/>
                <a:cs typeface="黑体" panose="02010609060101010101" pitchFamily="49" charset="-122"/>
              </a:rPr>
              <a:t> (b)</a:t>
            </a:r>
            <a:endParaRPr lang="zh-CN" altLang="en-US" dirty="0"/>
          </a:p>
        </p:txBody>
      </p:sp>
      <p:sp>
        <p:nvSpPr>
          <p:cNvPr id="3" name="文本框 2">
            <a:extLst>
              <a:ext uri="{FF2B5EF4-FFF2-40B4-BE49-F238E27FC236}">
                <a16:creationId xmlns:a16="http://schemas.microsoft.com/office/drawing/2014/main" id="{7A6FDE77-D19B-4013-AF8C-139A0615EC39}"/>
              </a:ext>
            </a:extLst>
          </p:cNvPr>
          <p:cNvSpPr txBox="1"/>
          <p:nvPr/>
        </p:nvSpPr>
        <p:spPr>
          <a:xfrm>
            <a:off x="8804992" y="5353819"/>
            <a:ext cx="2031325" cy="369332"/>
          </a:xfrm>
          <a:prstGeom prst="rect">
            <a:avLst/>
          </a:prstGeom>
          <a:noFill/>
        </p:spPr>
        <p:txBody>
          <a:bodyPr wrap="none" rtlCol="0">
            <a:spAutoFit/>
          </a:bodyPr>
          <a:lstStyle/>
          <a:p>
            <a:r>
              <a:rPr lang="zh-CN" altLang="zh-CN" sz="1800" kern="100" dirty="0">
                <a:effectLst/>
                <a:ea typeface="黑体" panose="02010609060101010101" pitchFamily="49" charset="-122"/>
                <a:cs typeface="黑体" panose="02010609060101010101" pitchFamily="49" charset="-122"/>
              </a:rPr>
              <a:t>鲁棒性提升策略图</a:t>
            </a:r>
            <a:endParaRPr lang="zh-CN" altLang="en-US" dirty="0"/>
          </a:p>
        </p:txBody>
      </p:sp>
    </p:spTree>
    <p:extLst>
      <p:ext uri="{BB962C8B-B14F-4D97-AF65-F5344CB8AC3E}">
        <p14:creationId xmlns:p14="http://schemas.microsoft.com/office/powerpoint/2010/main" val="30766857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DOC_GUID" val="{51a6bef4-245d-49e8-83d5-2d18c71d9d81}"/>
  <p:tag name="COMMONDATA" val="eyJoZGlkIjoiMTRkOWI4YzM5YWZhZWU3M2Q4OGI5YWZkYTM3YTM2NDM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LAYERLEVEL" val="1_1_1"/>
  <p:tag name="KSO_WM_TAG_VERSION" val="1.0"/>
  <p:tag name="KSO_WM_BEAUTIFY_FLAG" val="#wm#"/>
  <p:tag name="KSO_WM_TEMPLATE_CATEGORY" val="custom"/>
  <p:tag name="KSO_WM_TEMPLATE_INDEX" val="20204362"/>
  <p:tag name="KSO_WM_UNIT_ID" val="custom20204362_25*m_h_i*1_3_1"/>
  <p:tag name="KSO_WM_UNIT_FILL_FORE_SCHEMECOLOR_INDEX" val="6"/>
  <p:tag name="KSO_WM_UNIT_FILL_TYPE" val="1"/>
  <p:tag name="KSO_WM_UNIT_TEXT_FILL_FORE_SCHEMECOLOR_INDEX" val="15"/>
  <p:tag name="KSO_WM_UNIT_TEXT_FILL_TYPE" val="1"/>
  <p:tag name="KSO_WM_UNIT_USESOURCEFORMAT_APPLY" val="1"/>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LAYERLEVEL" val="1_1_1"/>
  <p:tag name="KSO_WM_TAG_VERSION" val="1.0"/>
  <p:tag name="KSO_WM_BEAUTIFY_FLAG" val="#wm#"/>
  <p:tag name="KSO_WM_TEMPLATE_CATEGORY" val="custom"/>
  <p:tag name="KSO_WM_TEMPLATE_INDEX" val="20204362"/>
  <p:tag name="KSO_WM_UNIT_ID" val="custom20204362_25*m_h_i*1_4_1"/>
  <p:tag name="KSO_WM_UNIT_FILL_FORE_SCHEMECOLOR_INDEX" val="6"/>
  <p:tag name="KSO_WM_UNIT_FILL_TYPE" val="1"/>
  <p:tag name="KSO_WM_UNIT_TEXT_FILL_FORE_SCHEMECOLOR_INDEX" val="15"/>
  <p:tag name="KSO_WM_UNIT_TEXT_FILL_TYPE" val="1"/>
  <p:tag name="KSO_WM_UNIT_USESOURCEFORMAT_APPLY" val="1"/>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LAYERLEVEL" val="1_1_1"/>
  <p:tag name="KSO_WM_TAG_VERSION" val="1.0"/>
  <p:tag name="KSO_WM_BEAUTIFY_FLAG" val="#wm#"/>
  <p:tag name="KSO_WM_TEMPLATE_CATEGORY" val="custom"/>
  <p:tag name="KSO_WM_TEMPLATE_INDEX" val="20204362"/>
  <p:tag name="KSO_WM_UNIT_ID" val="custom20204362_25*m_h_i*1_3_1"/>
  <p:tag name="KSO_WM_UNIT_FILL_FORE_SCHEMECOLOR_INDEX" val="6"/>
  <p:tag name="KSO_WM_UNIT_FILL_TYPE" val="1"/>
  <p:tag name="KSO_WM_UNIT_TEXT_FILL_FORE_SCHEMECOLOR_INDEX" val="15"/>
  <p:tag name="KSO_WM_UNIT_TEXT_FILL_TYPE" val="1"/>
  <p:tag name="KSO_WM_UNIT_USESOURCEFORMAT_APPLY" val="1"/>
</p:tagLst>
</file>

<file path=ppt/tags/tag13.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UNIT_PRESET_TEXT" val="添加标题"/>
  <p:tag name="KSO_WM_TEMPLATE_CATEGORY" val="custom"/>
  <p:tag name="KSO_WM_TEMPLATE_INDEX" val="20204362"/>
  <p:tag name="KSO_WM_UNIT_ID" val="custom20204362_25*m_h_a*1_1_1"/>
  <p:tag name="KSO_WM_UNIT_ISNUMDGMTITLE" val="0"/>
  <p:tag name="KSO_WM_UNIT_TEXT_FILL_FORE_SCHEMECOLOR_INDEX" val="15"/>
  <p:tag name="KSO_WM_UNIT_TEXT_FILL_TYPE" val="1"/>
  <p:tag name="KSO_WM_UNIT_USESOURCEFORMAT_APPLY" val="1"/>
</p:tagLst>
</file>

<file path=ppt/tags/tag14.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UNIT_PRESET_TEXT" val="添加标题"/>
  <p:tag name="KSO_WM_TEMPLATE_CATEGORY" val="custom"/>
  <p:tag name="KSO_WM_TEMPLATE_INDEX" val="20204362"/>
  <p:tag name="KSO_WM_UNIT_ID" val="custom20204362_25*m_h_a*1_1_1"/>
  <p:tag name="KSO_WM_UNIT_ISNUMDGMTITLE" val="0"/>
  <p:tag name="KSO_WM_UNIT_TEXT_FILL_FORE_SCHEMECOLOR_INDEX" val="15"/>
  <p:tag name="KSO_WM_UNIT_TEXT_FILL_TYPE" val="1"/>
  <p:tag name="KSO_WM_UNIT_USESOURCEFORMAT_APPLY" val="1"/>
</p:tagLst>
</file>

<file path=ppt/tags/tag15.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UNIT_PRESET_TEXT" val="添加标题"/>
  <p:tag name="KSO_WM_TEMPLATE_CATEGORY" val="custom"/>
  <p:tag name="KSO_WM_TEMPLATE_INDEX" val="20204362"/>
  <p:tag name="KSO_WM_UNIT_ID" val="custom20204362_25*m_h_a*1_1_1"/>
  <p:tag name="KSO_WM_UNIT_ISNUMDGMTITLE" val="0"/>
  <p:tag name="KSO_WM_UNIT_TEXT_FILL_FORE_SCHEMECOLOR_INDEX" val="15"/>
  <p:tag name="KSO_WM_UNIT_TEXT_FILL_TYPE" val="1"/>
  <p:tag name="KSO_WM_UNIT_USESOURCEFORMAT_APPLY" val="1"/>
</p:tagLst>
</file>

<file path=ppt/tags/tag16.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UNIT_PRESET_TEXT" val="添加标题"/>
  <p:tag name="KSO_WM_TEMPLATE_CATEGORY" val="custom"/>
  <p:tag name="KSO_WM_TEMPLATE_INDEX" val="20204362"/>
  <p:tag name="KSO_WM_UNIT_ID" val="custom20204362_25*m_h_a*1_1_1"/>
  <p:tag name="KSO_WM_UNIT_ISNUMDGMTITLE" val="0"/>
  <p:tag name="KSO_WM_UNIT_TEXT_FILL_FORE_SCHEMECOLOR_INDEX" val="15"/>
  <p:tag name="KSO_WM_UNIT_TEXT_FILL_TYPE" val="1"/>
  <p:tag name="KSO_WM_UNIT_USESOURCEFORMAT_APPLY" val="1"/>
</p:tagLst>
</file>

<file path=ppt/tags/tag17.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UNIT_PRESET_TEXT" val="添加标题"/>
  <p:tag name="KSO_WM_TEMPLATE_CATEGORY" val="custom"/>
  <p:tag name="KSO_WM_TEMPLATE_INDEX" val="20204362"/>
  <p:tag name="KSO_WM_UNIT_ID" val="custom20204362_25*m_h_a*1_1_1"/>
  <p:tag name="KSO_WM_UNIT_ISNUMDGMTITLE" val="0"/>
  <p:tag name="KSO_WM_UNIT_TEXT_FILL_FORE_SCHEMECOLOR_INDEX" val="15"/>
  <p:tag name="KSO_WM_UNIT_TEXT_FILL_TYPE" val="1"/>
  <p:tag name="KSO_WM_UNIT_USESOURCEFORMAT_APPLY" val="1"/>
</p:tagLst>
</file>

<file path=ppt/tags/tag18.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UNIT_PRESET_TEXT" val="添加标题"/>
  <p:tag name="KSO_WM_TEMPLATE_CATEGORY" val="custom"/>
  <p:tag name="KSO_WM_TEMPLATE_INDEX" val="20204362"/>
  <p:tag name="KSO_WM_UNIT_ID" val="custom20204362_25*m_h_a*1_1_1"/>
  <p:tag name="KSO_WM_UNIT_ISNUMDGMTITLE" val="0"/>
  <p:tag name="KSO_WM_UNIT_TEXT_FILL_FORE_SCHEMECOLOR_INDEX" val="15"/>
  <p:tag name="KSO_WM_UNIT_TEXT_FILL_TYPE" val="1"/>
  <p:tag name="KSO_WM_UNIT_USESOURCEFORMAT_APPLY" val="1"/>
</p:tagLst>
</file>

<file path=ppt/tags/tag19.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UNIT_PRESET_TEXT" val="添加标题"/>
  <p:tag name="KSO_WM_TEMPLATE_CATEGORY" val="custom"/>
  <p:tag name="KSO_WM_TEMPLATE_INDEX" val="20204362"/>
  <p:tag name="KSO_WM_UNIT_ID" val="custom20204362_25*m_h_a*1_1_1"/>
  <p:tag name="KSO_WM_UNIT_ISNUMDGMTITLE" val="0"/>
  <p:tag name="KSO_WM_UNIT_TEXT_FILL_FORE_SCHEMECOLOR_INDEX" val="15"/>
  <p:tag name="KSO_WM_UNIT_TEXT_FILL_TYPE" val="1"/>
  <p:tag name="KSO_WM_UNIT_USESOURCEFORMAT_APPLY" val="1"/>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UNIT_PRESET_TEXT" val="添加标题"/>
  <p:tag name="KSO_WM_TEMPLATE_CATEGORY" val="custom"/>
  <p:tag name="KSO_WM_TEMPLATE_INDEX" val="20204362"/>
  <p:tag name="KSO_WM_UNIT_ID" val="custom20204362_25*m_h_a*1_1_1"/>
  <p:tag name="KSO_WM_UNIT_ISNUMDGMTITLE" val="0"/>
  <p:tag name="KSO_WM_UNIT_TEXT_FILL_FORE_SCHEMECOLOR_INDEX" val="15"/>
  <p:tag name="KSO_WM_UNIT_TEXT_FILL_TYPE" val="1"/>
  <p:tag name="KSO_WM_UNIT_USESOURCEFORMAT_APPLY" val="1"/>
</p:tagLst>
</file>

<file path=ppt/tags/tag21.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UNIT_PRESET_TEXT" val="添加标题"/>
  <p:tag name="KSO_WM_TEMPLATE_CATEGORY" val="custom"/>
  <p:tag name="KSO_WM_TEMPLATE_INDEX" val="20204362"/>
  <p:tag name="KSO_WM_UNIT_ID" val="custom20204362_25*m_h_a*1_1_1"/>
  <p:tag name="KSO_WM_UNIT_ISNUMDGMTITLE" val="0"/>
  <p:tag name="KSO_WM_UNIT_TEXT_FILL_FORE_SCHEMECOLOR_INDEX" val="15"/>
  <p:tag name="KSO_WM_UNIT_TEXT_FILL_TYPE" val="1"/>
  <p:tag name="KSO_WM_UNIT_USESOURCEFORMAT_APPLY" val="1"/>
</p:tagLst>
</file>

<file path=ppt/tags/tag22.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UNIT_PRESET_TEXT" val="添加标题"/>
  <p:tag name="KSO_WM_TEMPLATE_CATEGORY" val="custom"/>
  <p:tag name="KSO_WM_TEMPLATE_INDEX" val="20204362"/>
  <p:tag name="KSO_WM_UNIT_ID" val="custom20204362_25*m_h_a*1_1_1"/>
  <p:tag name="KSO_WM_UNIT_ISNUMDGMTITLE" val="0"/>
  <p:tag name="KSO_WM_UNIT_TEXT_FILL_FORE_SCHEMECOLOR_INDEX" val="15"/>
  <p:tag name="KSO_WM_UNIT_TEXT_FILL_TYPE" val="1"/>
  <p:tag name="KSO_WM_UNIT_USESOURCEFORMAT_APPLY" val="1"/>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362"/>
  <p:tag name="KSO_WM_UNIT_ID" val="custom20204362_25*m_i*1_2"/>
  <p:tag name="KSO_WM_UNIT_LINE_FORE_SCHEMECOLOR_INDEX" val="13"/>
  <p:tag name="KSO_WM_UNIT_LINE_FILL_TYPE" val="2"/>
  <p:tag name="KSO_WM_UNIT_TEXT_FILL_FORE_SCHEMECOLOR_INDEX" val="15"/>
  <p:tag name="KSO_WM_UNIT_TEXT_FILL_TYPE" val="1"/>
  <p:tag name="KSO_WM_UNIT_USESOURCEFORMAT_APPLY" val="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362"/>
  <p:tag name="KSO_WM_UNIT_ID" val="custom20204362_25*m_i*1_1"/>
  <p:tag name="KSO_WM_UNIT_FILL_FORE_SCHEMECOLOR_INDEX" val="5"/>
  <p:tag name="KSO_WM_UNIT_FILL_TYPE" val="1"/>
  <p:tag name="KSO_WM_UNIT_TEXT_FILL_FORE_SCHEMECOLOR_INDEX" val="15"/>
  <p:tag name="KSO_WM_UNIT_TEXT_FILL_TYPE" val="1"/>
  <p:tag name="KSO_WM_UNIT_USESOURCEFORMAT_APPLY" val="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LAYERLEVEL" val="1_1_1"/>
  <p:tag name="KSO_WM_TAG_VERSION" val="1.0"/>
  <p:tag name="KSO_WM_BEAUTIFY_FLAG" val="#wm#"/>
  <p:tag name="KSO_WM_TEMPLATE_CATEGORY" val="custom"/>
  <p:tag name="KSO_WM_TEMPLATE_INDEX" val="20204362"/>
  <p:tag name="KSO_WM_UNIT_ID" val="custom20204362_25*m_h_i*1_1_1"/>
  <p:tag name="KSO_WM_UNIT_FILL_FORE_SCHEMECOLOR_INDEX" val="6"/>
  <p:tag name="KSO_WM_UNIT_FILL_TYPE" val="1"/>
  <p:tag name="KSO_WM_UNIT_TEXT_FILL_FORE_SCHEMECOLOR_INDEX" val="15"/>
  <p:tag name="KSO_WM_UNIT_TEXT_FILL_TYPE" val="1"/>
  <p:tag name="KSO_WM_UNIT_USESOURCEFORMAT_APPLY" val="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LAYERLEVEL" val="1_1_1"/>
  <p:tag name="KSO_WM_TAG_VERSION" val="1.0"/>
  <p:tag name="KSO_WM_BEAUTIFY_FLAG" val="#wm#"/>
  <p:tag name="KSO_WM_TEMPLATE_CATEGORY" val="custom"/>
  <p:tag name="KSO_WM_TEMPLATE_INDEX" val="20204362"/>
  <p:tag name="KSO_WM_UNIT_ID" val="custom20204362_25*m_h_i*1_2_1"/>
  <p:tag name="KSO_WM_UNIT_FILL_FORE_SCHEMECOLOR_INDEX" val="5"/>
  <p:tag name="KSO_WM_UNIT_FILL_TYPE" val="1"/>
  <p:tag name="KSO_WM_UNIT_TEXT_FILL_FORE_SCHEMECOLOR_INDEX" val="15"/>
  <p:tag name="KSO_WM_UNIT_TEXT_FILL_TYPE" val="1"/>
  <p:tag name="KSO_WM_UNIT_USESOURCEFORMAT_APPLY"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386</TotalTime>
  <Words>1336</Words>
  <Application>Microsoft Office PowerPoint</Application>
  <PresentationFormat>宽屏</PresentationFormat>
  <Paragraphs>241</Paragraphs>
  <Slides>16</Slides>
  <Notes>16</Notes>
  <HiddenSlides>0</HiddenSlides>
  <MMClips>2</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16</vt:i4>
      </vt:variant>
    </vt:vector>
  </HeadingPairs>
  <TitlesOfParts>
    <vt:vector size="28" baseType="lpstr">
      <vt:lpstr>Impact MT Std</vt:lpstr>
      <vt:lpstr>等线</vt:lpstr>
      <vt:lpstr>黑体</vt:lpstr>
      <vt:lpstr>华文楷体</vt:lpstr>
      <vt:lpstr>华文新魏</vt:lpstr>
      <vt:lpstr>SimSun</vt:lpstr>
      <vt:lpstr>微软雅黑</vt:lpstr>
      <vt:lpstr>Arial</vt:lpstr>
      <vt:lpstr>Calibri</vt:lpstr>
      <vt:lpstr>Calibri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dell</dc:creator>
  <cp:lastModifiedBy>2891426942@qq.com</cp:lastModifiedBy>
  <cp:revision>1463</cp:revision>
  <dcterms:created xsi:type="dcterms:W3CDTF">2019-03-21T09:46:00Z</dcterms:created>
  <dcterms:modified xsi:type="dcterms:W3CDTF">2023-12-04T08:52:14Z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2052-12.1.0.15712</vt:lpwstr>
  </property>
  <property fmtid="{D5CDD505-2E9C-101B-9397-08002B2CF9AE}" pid="3" name="ICV">
    <vt:lpwstr>B69E6E6235CE4A708F18BED6915924CD_12</vt:lpwstr>
  </property>
</Properties>
</file>